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4"/>
  </p:notesMasterIdLst>
  <p:handoutMasterIdLst>
    <p:handoutMasterId r:id="rId95"/>
  </p:handoutMasterIdLst>
  <p:sldIdLst>
    <p:sldId id="256" r:id="rId2"/>
    <p:sldId id="311" r:id="rId3"/>
    <p:sldId id="389" r:id="rId4"/>
    <p:sldId id="404" r:id="rId5"/>
    <p:sldId id="411" r:id="rId6"/>
    <p:sldId id="321" r:id="rId7"/>
    <p:sldId id="417" r:id="rId8"/>
    <p:sldId id="271" r:id="rId9"/>
    <p:sldId id="323" r:id="rId10"/>
    <p:sldId id="346" r:id="rId11"/>
    <p:sldId id="292" r:id="rId12"/>
    <p:sldId id="348" r:id="rId13"/>
    <p:sldId id="349" r:id="rId14"/>
    <p:sldId id="354" r:id="rId15"/>
    <p:sldId id="412" r:id="rId16"/>
    <p:sldId id="350" r:id="rId17"/>
    <p:sldId id="405" r:id="rId18"/>
    <p:sldId id="406" r:id="rId19"/>
    <p:sldId id="322" r:id="rId20"/>
    <p:sldId id="345" r:id="rId21"/>
    <p:sldId id="413" r:id="rId22"/>
    <p:sldId id="414" r:id="rId23"/>
    <p:sldId id="313" r:id="rId24"/>
    <p:sldId id="365" r:id="rId25"/>
    <p:sldId id="375" r:id="rId26"/>
    <p:sldId id="366" r:id="rId27"/>
    <p:sldId id="367" r:id="rId28"/>
    <p:sldId id="343" r:id="rId29"/>
    <p:sldId id="407" r:id="rId30"/>
    <p:sldId id="364" r:id="rId31"/>
    <p:sldId id="409" r:id="rId32"/>
    <p:sldId id="355" r:id="rId33"/>
    <p:sldId id="357" r:id="rId34"/>
    <p:sldId id="356" r:id="rId35"/>
    <p:sldId id="359" r:id="rId36"/>
    <p:sldId id="358" r:id="rId37"/>
    <p:sldId id="360" r:id="rId38"/>
    <p:sldId id="361" r:id="rId39"/>
    <p:sldId id="344" r:id="rId40"/>
    <p:sldId id="342" r:id="rId41"/>
    <p:sldId id="329" r:id="rId42"/>
    <p:sldId id="415" r:id="rId43"/>
    <p:sldId id="331" r:id="rId44"/>
    <p:sldId id="330" r:id="rId45"/>
    <p:sldId id="332" r:id="rId46"/>
    <p:sldId id="333" r:id="rId47"/>
    <p:sldId id="410" r:id="rId48"/>
    <p:sldId id="340" r:id="rId49"/>
    <p:sldId id="416" r:id="rId50"/>
    <p:sldId id="383" r:id="rId51"/>
    <p:sldId id="381" r:id="rId52"/>
    <p:sldId id="418" r:id="rId53"/>
    <p:sldId id="386" r:id="rId54"/>
    <p:sldId id="385" r:id="rId55"/>
    <p:sldId id="390" r:id="rId56"/>
    <p:sldId id="387" r:id="rId57"/>
    <p:sldId id="401" r:id="rId58"/>
    <p:sldId id="384" r:id="rId59"/>
    <p:sldId id="325" r:id="rId60"/>
    <p:sldId id="341" r:id="rId61"/>
    <p:sldId id="394" r:id="rId62"/>
    <p:sldId id="392" r:id="rId63"/>
    <p:sldId id="391" r:id="rId64"/>
    <p:sldId id="393" r:id="rId65"/>
    <p:sldId id="395" r:id="rId66"/>
    <p:sldId id="397" r:id="rId67"/>
    <p:sldId id="396" r:id="rId68"/>
    <p:sldId id="339" r:id="rId69"/>
    <p:sldId id="326" r:id="rId70"/>
    <p:sldId id="327" r:id="rId71"/>
    <p:sldId id="334" r:id="rId72"/>
    <p:sldId id="377" r:id="rId73"/>
    <p:sldId id="378" r:id="rId74"/>
    <p:sldId id="376" r:id="rId75"/>
    <p:sldId id="328" r:id="rId76"/>
    <p:sldId id="369" r:id="rId77"/>
    <p:sldId id="421" r:id="rId78"/>
    <p:sldId id="422" r:id="rId79"/>
    <p:sldId id="423" r:id="rId80"/>
    <p:sldId id="424" r:id="rId81"/>
    <p:sldId id="371" r:id="rId82"/>
    <p:sldId id="372" r:id="rId83"/>
    <p:sldId id="373" r:id="rId84"/>
    <p:sldId id="403" r:id="rId85"/>
    <p:sldId id="402" r:id="rId86"/>
    <p:sldId id="374" r:id="rId87"/>
    <p:sldId id="398" r:id="rId88"/>
    <p:sldId id="400" r:id="rId89"/>
    <p:sldId id="419" r:id="rId90"/>
    <p:sldId id="420" r:id="rId91"/>
    <p:sldId id="399" r:id="rId92"/>
    <p:sldId id="291" r:id="rId93"/>
  </p:sldIdLst>
  <p:sldSz cx="9144000" cy="5143500" type="screen16x9"/>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5E9C"/>
    <a:srgbClr val="E6812C"/>
    <a:srgbClr val="E37333"/>
    <a:srgbClr val="CD3545"/>
    <a:srgbClr val="CF6A28"/>
    <a:srgbClr val="E1A131"/>
    <a:srgbClr val="205494"/>
    <a:srgbClr val="CD0920"/>
    <a:srgbClr val="491966"/>
    <a:srgbClr val="CECFC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3429" autoAdjust="0"/>
  </p:normalViewPr>
  <p:slideViewPr>
    <p:cSldViewPr snapToGrid="0" snapToObjects="1">
      <p:cViewPr varScale="1">
        <p:scale>
          <a:sx n="113" d="100"/>
          <a:sy n="113" d="100"/>
        </p:scale>
        <p:origin x="-1590" y="-10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4CE0E39B-88AB-4F18-B7A7-A615F836F886}" type="datetimeFigureOut">
              <a:rPr lang="en-GB" smtClean="0"/>
              <a:t>13/06/2019</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D5C2BF19-7A37-433A-9044-A60FD5EF661E}" type="slidenum">
              <a:rPr lang="en-GB" smtClean="0"/>
              <a:t>‹#›</a:t>
            </a:fld>
            <a:endParaRPr lang="en-GB"/>
          </a:p>
        </p:txBody>
      </p:sp>
    </p:spTree>
    <p:extLst>
      <p:ext uri="{BB962C8B-B14F-4D97-AF65-F5344CB8AC3E}">
        <p14:creationId xmlns:p14="http://schemas.microsoft.com/office/powerpoint/2010/main" val="34432836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6C74BC08-B66F-A848-AD88-43A925320CF5}" type="datetimeFigureOut">
              <a:rPr lang="en-US" smtClean="0"/>
              <a:t>6/13/2019</a:t>
            </a:fld>
            <a:endParaRPr lang="en-US"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866585A8-1790-134B-BCD0-53E8515CD8F6}" type="slidenum">
              <a:rPr lang="en-US" smtClean="0"/>
              <a:t>‹#›</a:t>
            </a:fld>
            <a:endParaRPr lang="en-US" dirty="0"/>
          </a:p>
        </p:txBody>
      </p:sp>
    </p:spTree>
    <p:extLst>
      <p:ext uri="{BB962C8B-B14F-4D97-AF65-F5344CB8AC3E}">
        <p14:creationId xmlns:p14="http://schemas.microsoft.com/office/powerpoint/2010/main" val="20854973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twitter.com/MyDoncaster/status/925388665278386176"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Introductory</a:t>
            </a:r>
            <a:r>
              <a:rPr lang="en-GB" baseline="0" dirty="0" smtClean="0"/>
              <a:t> slide</a:t>
            </a:r>
            <a:endParaRPr lang="en-GB" dirty="0" smtClean="0"/>
          </a:p>
          <a:p>
            <a:endParaRPr lang="en-US" dirty="0"/>
          </a:p>
        </p:txBody>
      </p:sp>
      <p:sp>
        <p:nvSpPr>
          <p:cNvPr id="4" name="Slide Number Placeholder 3"/>
          <p:cNvSpPr>
            <a:spLocks noGrp="1"/>
          </p:cNvSpPr>
          <p:nvPr>
            <p:ph type="sldNum" sz="quarter" idx="10"/>
          </p:nvPr>
        </p:nvSpPr>
        <p:spPr/>
        <p:txBody>
          <a:bodyPr/>
          <a:lstStyle/>
          <a:p>
            <a:fld id="{866585A8-1790-134B-BCD0-53E8515CD8F6}" type="slidenum">
              <a:rPr lang="en-US" smtClean="0"/>
              <a:t>1</a:t>
            </a:fld>
            <a:endParaRPr lang="en-US" dirty="0"/>
          </a:p>
        </p:txBody>
      </p:sp>
    </p:spTree>
    <p:extLst>
      <p:ext uri="{BB962C8B-B14F-4D97-AF65-F5344CB8AC3E}">
        <p14:creationId xmlns:p14="http://schemas.microsoft.com/office/powerpoint/2010/main" val="744561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40m people</a:t>
            </a:r>
            <a:r>
              <a:rPr lang="en-GB" sz="1200" b="0" i="0" kern="1200" baseline="0" dirty="0" smtClean="0">
                <a:solidFill>
                  <a:schemeClr val="tx1"/>
                </a:solidFill>
                <a:effectLst/>
                <a:latin typeface="+mn-lt"/>
                <a:ea typeface="+mn-ea"/>
                <a:cs typeface="+mn-cs"/>
              </a:rPr>
              <a:t> use FB in the UK. 88% of adults use it, many within community or interest groups. </a:t>
            </a:r>
          </a:p>
          <a:p>
            <a:endParaRPr lang="en-GB" sz="1200" b="0" i="0" kern="1200" baseline="0" dirty="0" smtClean="0">
              <a:solidFill>
                <a:schemeClr val="tx1"/>
              </a:solidFill>
              <a:effectLst/>
              <a:latin typeface="+mn-lt"/>
              <a:ea typeface="+mn-ea"/>
              <a:cs typeface="+mn-cs"/>
            </a:endParaRPr>
          </a:p>
          <a:p>
            <a:r>
              <a:rPr lang="en-GB" sz="1200" b="0" i="0" kern="1200" baseline="0" dirty="0" smtClean="0">
                <a:solidFill>
                  <a:schemeClr val="tx1"/>
                </a:solidFill>
                <a:effectLst/>
                <a:latin typeface="+mn-lt"/>
                <a:ea typeface="+mn-ea"/>
                <a:cs typeface="+mn-cs"/>
              </a:rPr>
              <a:t>Only 20% use it on it’s own. Growth in WhatsApp, IG over last year.</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10</a:t>
            </a:fld>
            <a:endParaRPr lang="en-US" dirty="0"/>
          </a:p>
        </p:txBody>
      </p:sp>
    </p:spTree>
    <p:extLst>
      <p:ext uri="{BB962C8B-B14F-4D97-AF65-F5344CB8AC3E}">
        <p14:creationId xmlns:p14="http://schemas.microsoft.com/office/powerpoint/2010/main" val="3339399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11</a:t>
            </a:fld>
            <a:endParaRPr lang="en-US" dirty="0"/>
          </a:p>
        </p:txBody>
      </p:sp>
    </p:spTree>
    <p:extLst>
      <p:ext uri="{BB962C8B-B14F-4D97-AF65-F5344CB8AC3E}">
        <p14:creationId xmlns:p14="http://schemas.microsoft.com/office/powerpoint/2010/main" val="1401258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kern="1200" dirty="0" smtClean="0">
                <a:solidFill>
                  <a:schemeClr val="tx1"/>
                </a:solidFill>
                <a:effectLst/>
                <a:latin typeface="+mn-lt"/>
                <a:ea typeface="+mn-ea"/>
                <a:cs typeface="+mn-cs"/>
              </a:rPr>
              <a:t>CLICK THROUGH </a:t>
            </a:r>
            <a:r>
              <a:rPr lang="en-GB" sz="1200" b="0" i="0" u="sng" strike="noStrike" kern="1200" dirty="0" smtClean="0">
                <a:solidFill>
                  <a:schemeClr val="tx1"/>
                </a:solidFill>
                <a:effectLst/>
                <a:latin typeface="+mn-lt"/>
                <a:ea typeface="+mn-ea"/>
                <a:cs typeface="+mn-cs"/>
                <a:hlinkClick r:id="rId3"/>
              </a:rPr>
              <a:t>https://twitter.com/MyDoncaster/status/925388665278386176</a:t>
            </a:r>
            <a:r>
              <a:rPr lang="en-GB" sz="1200" b="0" i="0" u="none" strike="noStrike" kern="1200" dirty="0" smtClean="0">
                <a:solidFill>
                  <a:schemeClr val="tx1"/>
                </a:solidFill>
                <a:effectLst/>
                <a:latin typeface="+mn-lt"/>
                <a:ea typeface="+mn-ea"/>
                <a:cs typeface="+mn-cs"/>
              </a:rPr>
              <a:t> </a:t>
            </a:r>
            <a:endParaRPr lang="en-GB" b="0" dirty="0" smtClean="0">
              <a:effectLst/>
            </a:endParaRPr>
          </a:p>
          <a:p>
            <a:pPr rtl="0"/>
            <a:r>
              <a:rPr lang="en-GB" b="0" dirty="0" smtClean="0">
                <a:effectLst/>
              </a:rPr>
              <a:t/>
            </a:r>
            <a:br>
              <a:rPr lang="en-GB" b="0" dirty="0" smtClean="0">
                <a:effectLst/>
              </a:rPr>
            </a:br>
            <a:r>
              <a:rPr lang="en-GB" sz="1200" b="0" i="0" u="none" strike="noStrike" kern="1200" dirty="0" smtClean="0">
                <a:solidFill>
                  <a:schemeClr val="tx1"/>
                </a:solidFill>
                <a:effectLst/>
                <a:latin typeface="+mn-lt"/>
                <a:ea typeface="+mn-ea"/>
                <a:cs typeface="+mn-cs"/>
              </a:rPr>
              <a:t>If you’re looking for some inspiration around Twitter Threads, take a look at Doncaster Council. Their strategy involves being human, funny, a little cheeky and very different to how many council’s behave on social media. </a:t>
            </a:r>
            <a:endParaRPr lang="en-GB" b="0" dirty="0" smtClean="0">
              <a:effectLst/>
            </a:endParaRPr>
          </a:p>
          <a:p>
            <a:pPr rtl="0"/>
            <a:r>
              <a:rPr lang="en-GB" b="0" dirty="0" smtClean="0">
                <a:effectLst/>
              </a:rPr>
              <a:t/>
            </a:r>
            <a:br>
              <a:rPr lang="en-GB" b="0" dirty="0" smtClean="0">
                <a:effectLst/>
              </a:rPr>
            </a:br>
            <a:r>
              <a:rPr lang="en-GB" sz="1200" b="0" i="0" u="none" strike="noStrike" kern="1200" dirty="0" smtClean="0">
                <a:solidFill>
                  <a:schemeClr val="tx1"/>
                </a:solidFill>
                <a:effectLst/>
                <a:latin typeface="+mn-lt"/>
                <a:ea typeface="+mn-ea"/>
                <a:cs typeface="+mn-cs"/>
              </a:rPr>
              <a:t>This isn’t a throwaway thread - they run a weekly series called #</a:t>
            </a:r>
            <a:r>
              <a:rPr lang="en-GB" sz="1200" b="0" i="0" u="none" strike="noStrike" kern="1200" dirty="0" err="1" smtClean="0">
                <a:solidFill>
                  <a:schemeClr val="tx1"/>
                </a:solidFill>
                <a:effectLst/>
                <a:latin typeface="+mn-lt"/>
                <a:ea typeface="+mn-ea"/>
                <a:cs typeface="+mn-cs"/>
              </a:rPr>
              <a:t>TuesdayTales</a:t>
            </a:r>
            <a:r>
              <a:rPr lang="en-GB" sz="1200" b="0" i="0" u="none" strike="noStrike" kern="1200" dirty="0" smtClean="0">
                <a:solidFill>
                  <a:schemeClr val="tx1"/>
                </a:solidFill>
                <a:effectLst/>
                <a:latin typeface="+mn-lt"/>
                <a:ea typeface="+mn-ea"/>
                <a:cs typeface="+mn-cs"/>
              </a:rPr>
              <a:t> – telling stories about everyday council business in a fun and friendly way.  This thread led to a phone-in discussion on BBC Radio 5 Live and coverage in daily newspapers. </a:t>
            </a:r>
            <a:endParaRPr lang="en-GB" b="0" dirty="0" smtClean="0">
              <a:effectLst/>
            </a:endParaRPr>
          </a:p>
          <a:p>
            <a:pPr rtl="0"/>
            <a:r>
              <a:rPr lang="en-GB" b="0" dirty="0" smtClean="0">
                <a:effectLst/>
              </a:rPr>
              <a:t/>
            </a:r>
            <a:br>
              <a:rPr lang="en-GB" b="0" dirty="0" smtClean="0">
                <a:effectLst/>
              </a:rPr>
            </a:br>
            <a:r>
              <a:rPr lang="en-GB" sz="1200" b="0" i="0" u="none" strike="noStrike" kern="1200" dirty="0" smtClean="0">
                <a:solidFill>
                  <a:schemeClr val="tx1"/>
                </a:solidFill>
                <a:effectLst/>
                <a:latin typeface="+mn-lt"/>
                <a:ea typeface="+mn-ea"/>
                <a:cs typeface="+mn-cs"/>
              </a:rPr>
              <a:t>It isn’t isolated - their chief exec is on Twitter. </a:t>
            </a:r>
            <a:endParaRPr lang="en-GB" b="0" dirty="0" smtClean="0">
              <a:effectLst/>
            </a:endParaRP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12</a:t>
            </a:fld>
            <a:endParaRPr lang="en-US" dirty="0"/>
          </a:p>
        </p:txBody>
      </p:sp>
    </p:spTree>
    <p:extLst>
      <p:ext uri="{BB962C8B-B14F-4D97-AF65-F5344CB8AC3E}">
        <p14:creationId xmlns:p14="http://schemas.microsoft.com/office/powerpoint/2010/main" val="1705839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kern="1200" dirty="0" smtClean="0">
                <a:solidFill>
                  <a:schemeClr val="tx1"/>
                </a:solidFill>
                <a:effectLst/>
                <a:latin typeface="+mn-lt"/>
                <a:ea typeface="+mn-ea"/>
                <a:cs typeface="+mn-cs"/>
              </a:rPr>
              <a:t>https://twitter.com/uniofreading/status/1013772777130807304</a:t>
            </a:r>
          </a:p>
          <a:p>
            <a:pPr rtl="0"/>
            <a:endParaRPr lang="en-GB" b="0" dirty="0" smtClean="0">
              <a:effectLst/>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13</a:t>
            </a:fld>
            <a:endParaRPr lang="en-US" dirty="0"/>
          </a:p>
        </p:txBody>
      </p:sp>
    </p:spTree>
    <p:extLst>
      <p:ext uri="{BB962C8B-B14F-4D97-AF65-F5344CB8AC3E}">
        <p14:creationId xmlns:p14="http://schemas.microsoft.com/office/powerpoint/2010/main" val="3555421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baseline="0" dirty="0" smtClean="0">
                <a:solidFill>
                  <a:schemeClr val="tx1"/>
                </a:solidFill>
                <a:effectLst/>
                <a:latin typeface="+mn-lt"/>
                <a:ea typeface="+mn-ea"/>
                <a:cs typeface="+mn-cs"/>
              </a:rPr>
              <a:t>Summary slide - </a:t>
            </a:r>
            <a:r>
              <a:rPr lang="en-GB" sz="1200" b="0" i="0" kern="1200" dirty="0" smtClean="0">
                <a:solidFill>
                  <a:schemeClr val="tx1"/>
                </a:solidFill>
                <a:effectLst/>
                <a:latin typeface="+mn-lt"/>
                <a:ea typeface="+mn-ea"/>
                <a:cs typeface="+mn-cs"/>
              </a:rPr>
              <a:t>what we can learn from them</a:t>
            </a:r>
          </a:p>
          <a:p>
            <a:pPr marL="0" indent="0">
              <a:buFont typeface="Arial" panose="020B0604020202020204" pitchFamily="34" charset="0"/>
              <a:buNone/>
            </a:pPr>
            <a:endParaRPr lang="en-US" sz="1200" b="0" i="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b="0" i="0" kern="1200" baseline="0" dirty="0" smtClean="0">
                <a:solidFill>
                  <a:schemeClr val="tx1"/>
                </a:solidFill>
                <a:effectLst/>
                <a:latin typeface="+mn-lt"/>
                <a:ea typeface="+mn-ea"/>
                <a:cs typeface="+mn-cs"/>
              </a:rPr>
              <a:t>Customer – you’ll find both accounts full of conversations, with customer service enquiries and back and </a:t>
            </a:r>
            <a:r>
              <a:rPr lang="en-US" sz="1200" b="0" i="0" kern="1200" baseline="0" dirty="0" err="1" smtClean="0">
                <a:solidFill>
                  <a:schemeClr val="tx1"/>
                </a:solidFill>
                <a:effectLst/>
                <a:latin typeface="+mn-lt"/>
                <a:ea typeface="+mn-ea"/>
                <a:cs typeface="+mn-cs"/>
              </a:rPr>
              <a:t>forths</a:t>
            </a:r>
            <a:r>
              <a:rPr lang="en-US" sz="1200" b="0" i="0" kern="1200" baseline="0" dirty="0" smtClean="0">
                <a:solidFill>
                  <a:schemeClr val="tx1"/>
                </a:solidFill>
                <a:effectLst/>
                <a:latin typeface="+mn-lt"/>
                <a:ea typeface="+mn-ea"/>
                <a:cs typeface="+mn-cs"/>
              </a:rPr>
              <a:t> at the forefront (particularly on Twitter). They’ve also developed a tone of voice, which takes time. Reading took the decision to switch from publishing to conversation lead content. </a:t>
            </a:r>
          </a:p>
          <a:p>
            <a:pPr marL="0" indent="0">
              <a:buFont typeface="Arial" panose="020B0604020202020204" pitchFamily="34" charset="0"/>
              <a:buNone/>
            </a:pPr>
            <a:endParaRPr lang="en-US" sz="1200" b="0" i="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b="0" i="0" kern="1200" baseline="0" dirty="0" err="1" smtClean="0">
                <a:solidFill>
                  <a:schemeClr val="tx1"/>
                </a:solidFill>
                <a:effectLst/>
                <a:latin typeface="+mn-lt"/>
                <a:ea typeface="+mn-ea"/>
                <a:cs typeface="+mn-cs"/>
              </a:rPr>
              <a:t>Int</a:t>
            </a:r>
            <a:r>
              <a:rPr lang="en-US" sz="1200" b="0" i="0" kern="1200" baseline="0" dirty="0" smtClean="0">
                <a:solidFill>
                  <a:schemeClr val="tx1"/>
                </a:solidFill>
                <a:effectLst/>
                <a:latin typeface="+mn-lt"/>
                <a:ea typeface="+mn-ea"/>
                <a:cs typeface="+mn-cs"/>
              </a:rPr>
              <a:t>/Ext – both </a:t>
            </a:r>
            <a:r>
              <a:rPr lang="en-US" sz="1200" b="0" i="0" kern="1200" baseline="0" dirty="0" err="1" smtClean="0">
                <a:solidFill>
                  <a:schemeClr val="tx1"/>
                </a:solidFill>
                <a:effectLst/>
                <a:latin typeface="+mn-lt"/>
                <a:ea typeface="+mn-ea"/>
                <a:cs typeface="+mn-cs"/>
              </a:rPr>
              <a:t>organisations</a:t>
            </a:r>
            <a:r>
              <a:rPr lang="en-US" sz="1200" b="0" i="0" kern="1200" baseline="0" dirty="0" smtClean="0">
                <a:solidFill>
                  <a:schemeClr val="tx1"/>
                </a:solidFill>
                <a:effectLst/>
                <a:latin typeface="+mn-lt"/>
                <a:ea typeface="+mn-ea"/>
                <a:cs typeface="+mn-cs"/>
              </a:rPr>
              <a:t> regularly piggy back on external events/hashtags with relevant or simply </a:t>
            </a:r>
            <a:r>
              <a:rPr lang="en-US" sz="1200" b="0" i="0" kern="1200" baseline="0" dirty="0" err="1" smtClean="0">
                <a:solidFill>
                  <a:schemeClr val="tx1"/>
                </a:solidFill>
                <a:effectLst/>
                <a:latin typeface="+mn-lt"/>
                <a:ea typeface="+mn-ea"/>
                <a:cs typeface="+mn-cs"/>
              </a:rPr>
              <a:t>humourous</a:t>
            </a:r>
            <a:r>
              <a:rPr lang="en-US" sz="1200" b="0" i="0" kern="1200" baseline="0" dirty="0" smtClean="0">
                <a:solidFill>
                  <a:schemeClr val="tx1"/>
                </a:solidFill>
                <a:effectLst/>
                <a:latin typeface="+mn-lt"/>
                <a:ea typeface="+mn-ea"/>
                <a:cs typeface="+mn-cs"/>
              </a:rPr>
              <a:t> content. People use social media to get questions answered quicker than email/phone or be entertained. </a:t>
            </a:r>
          </a:p>
          <a:p>
            <a:pPr marL="0" indent="0">
              <a:buFont typeface="Arial" panose="020B0604020202020204" pitchFamily="34" charset="0"/>
              <a:buNone/>
            </a:pPr>
            <a:endParaRPr lang="en-US" sz="1200" b="0" i="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b="0" i="0" kern="1200" baseline="0" dirty="0" smtClean="0">
                <a:solidFill>
                  <a:schemeClr val="tx1"/>
                </a:solidFill>
                <a:effectLst/>
                <a:latin typeface="+mn-lt"/>
                <a:ea typeface="+mn-ea"/>
                <a:cs typeface="+mn-cs"/>
              </a:rPr>
              <a:t>Evaluate – both accounts work out successful posts, why they were successful on particular channels and repeat them. </a:t>
            </a:r>
            <a:r>
              <a:rPr lang="en-US" sz="1200" b="0" i="0" kern="1200" baseline="0" dirty="0" err="1" smtClean="0">
                <a:solidFill>
                  <a:schemeClr val="tx1"/>
                </a:solidFill>
                <a:effectLst/>
                <a:latin typeface="+mn-lt"/>
                <a:ea typeface="+mn-ea"/>
                <a:cs typeface="+mn-cs"/>
              </a:rPr>
              <a:t>Doncaster</a:t>
            </a:r>
            <a:r>
              <a:rPr lang="en-US" sz="1200" b="0" i="0" kern="1200" baseline="0" dirty="0" smtClean="0">
                <a:solidFill>
                  <a:schemeClr val="tx1"/>
                </a:solidFill>
                <a:effectLst/>
                <a:latin typeface="+mn-lt"/>
                <a:ea typeface="+mn-ea"/>
                <a:cs typeface="+mn-cs"/>
              </a:rPr>
              <a:t> found 95% of the Facebook fans were in Don/Yorkshire, whereas on Twitter is was less than 50%. Twitter content became broader than local content on FB.</a:t>
            </a:r>
          </a:p>
        </p:txBody>
      </p:sp>
      <p:sp>
        <p:nvSpPr>
          <p:cNvPr id="4" name="Slide Number Placeholder 3"/>
          <p:cNvSpPr>
            <a:spLocks noGrp="1"/>
          </p:cNvSpPr>
          <p:nvPr>
            <p:ph type="sldNum" sz="quarter" idx="10"/>
          </p:nvPr>
        </p:nvSpPr>
        <p:spPr/>
        <p:txBody>
          <a:bodyPr/>
          <a:lstStyle/>
          <a:p>
            <a:fld id="{866585A8-1790-134B-BCD0-53E8515CD8F6}" type="slidenum">
              <a:rPr lang="en-US" smtClean="0"/>
              <a:t>14</a:t>
            </a:fld>
            <a:endParaRPr lang="en-US" dirty="0"/>
          </a:p>
        </p:txBody>
      </p:sp>
    </p:spTree>
    <p:extLst>
      <p:ext uri="{BB962C8B-B14F-4D97-AF65-F5344CB8AC3E}">
        <p14:creationId xmlns:p14="http://schemas.microsoft.com/office/powerpoint/2010/main" val="591627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b="0" i="0" kern="1200" dirty="0" smtClean="0">
                <a:solidFill>
                  <a:schemeClr val="tx1"/>
                </a:solidFill>
                <a:effectLst/>
                <a:latin typeface="+mn-lt"/>
                <a:ea typeface="+mn-ea"/>
                <a:cs typeface="+mn-cs"/>
              </a:rPr>
              <a:t>Why social media is so important for the public sector</a:t>
            </a:r>
          </a:p>
          <a:p>
            <a:r>
              <a:rPr lang="en-GB" sz="1200" b="0" i="0" kern="1200" dirty="0" smtClean="0">
                <a:solidFill>
                  <a:schemeClr val="tx1"/>
                </a:solidFill>
                <a:effectLst/>
                <a:latin typeface="+mn-lt"/>
                <a:ea typeface="+mn-ea"/>
                <a:cs typeface="+mn-cs"/>
              </a:rPr>
              <a:t>The current state of social media in the UK public sector today</a:t>
            </a:r>
          </a:p>
          <a:p>
            <a:r>
              <a:rPr lang="en-GB" sz="1200" b="0" i="0" kern="1200" dirty="0" smtClean="0">
                <a:solidFill>
                  <a:schemeClr val="tx1"/>
                </a:solidFill>
                <a:effectLst/>
                <a:latin typeface="+mn-lt"/>
                <a:ea typeface="+mn-ea"/>
                <a:cs typeface="+mn-cs"/>
              </a:rPr>
              <a:t>Organisations leading the way and what we can learn from them</a:t>
            </a:r>
          </a:p>
          <a:p>
            <a:r>
              <a:rPr lang="en-GB" sz="1200" b="0" i="0" kern="1200" dirty="0" smtClean="0">
                <a:solidFill>
                  <a:schemeClr val="tx1"/>
                </a:solidFill>
                <a:effectLst/>
                <a:latin typeface="+mn-lt"/>
                <a:ea typeface="+mn-ea"/>
                <a:cs typeface="+mn-cs"/>
              </a:rPr>
              <a:t>The public sector problem – internal barriers, the lack of executive buy-in for social media and top tips and tactics to overcome them</a:t>
            </a:r>
          </a:p>
          <a:p>
            <a:endParaRPr lang="en-GB" sz="1200" b="0" i="0" kern="1200" dirty="0" smtClean="0">
              <a:solidFill>
                <a:schemeClr val="tx1"/>
              </a:solidFill>
              <a:effectLst/>
              <a:latin typeface="+mn-lt"/>
              <a:ea typeface="+mn-ea"/>
              <a:cs typeface="+mn-cs"/>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E6CC1CF-6344-A04D-93F0-6E174D9AA91B}" type="slidenum">
              <a:rPr lang="en-US" sz="1200"/>
              <a:pPr eaLnBrk="1" fontAlgn="base" hangingPunct="1">
                <a:spcBef>
                  <a:spcPct val="0"/>
                </a:spcBef>
                <a:spcAft>
                  <a:spcPct val="0"/>
                </a:spcAft>
              </a:pPr>
              <a:t>15</a:t>
            </a:fld>
            <a:endParaRPr lang="en-US" sz="1200" dirty="0"/>
          </a:p>
        </p:txBody>
      </p:sp>
    </p:spTree>
    <p:extLst>
      <p:ext uri="{BB962C8B-B14F-4D97-AF65-F5344CB8AC3E}">
        <p14:creationId xmlns:p14="http://schemas.microsoft.com/office/powerpoint/2010/main" val="3915787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Time –</a:t>
            </a:r>
            <a:r>
              <a:rPr lang="en-GB" sz="1200" b="0" i="0" kern="1200" baseline="0" dirty="0" smtClean="0">
                <a:solidFill>
                  <a:schemeClr val="tx1"/>
                </a:solidFill>
                <a:effectLst/>
                <a:latin typeface="+mn-lt"/>
                <a:ea typeface="+mn-ea"/>
                <a:cs typeface="+mn-cs"/>
              </a:rPr>
              <a:t> it takes years to grow and develop SM audiences, and every post (organic and paid) counts. You also need at least one member of staff who manages activity, and additional staff who can contribute. Leaving it to one person and not getting everyone trained up is dangerous – what happens when they’re on leave or get another job?</a:t>
            </a:r>
          </a:p>
          <a:p>
            <a:endParaRPr lang="en-GB" sz="1200" b="0" i="0" kern="1200" baseline="0" dirty="0" smtClean="0">
              <a:solidFill>
                <a:schemeClr val="tx1"/>
              </a:solidFill>
              <a:effectLst/>
              <a:latin typeface="+mn-lt"/>
              <a:ea typeface="+mn-ea"/>
              <a:cs typeface="+mn-cs"/>
            </a:endParaRPr>
          </a:p>
          <a:p>
            <a:r>
              <a:rPr lang="en-GB" sz="1200" b="0" i="0" kern="1200" baseline="0" dirty="0" smtClean="0">
                <a:solidFill>
                  <a:schemeClr val="tx1"/>
                </a:solidFill>
                <a:effectLst/>
                <a:latin typeface="+mn-lt"/>
                <a:ea typeface="+mn-ea"/>
                <a:cs typeface="+mn-cs"/>
              </a:rPr>
              <a:t>Trust – trust in online services to protect user data/use it responsibly varies significantly. </a:t>
            </a:r>
            <a:r>
              <a:rPr lang="en-GB" dirty="0" smtClean="0"/>
              <a:t>Among ten leading UK sites, trust among users of these services was highest for BBC News (67%) and Amazon (66%) and lowest for Facebook (31%) and YouTube (34%). There can be a lack of trust at senior level to it’s benefits.</a:t>
            </a:r>
            <a:r>
              <a:rPr lang="en-GB" baseline="0" dirty="0" smtClean="0"/>
              <a:t> We have that at the University. Only 3 out of 12 SLT have active social media accounts. It’s a slower process to build trust and advocate it’s use at the highest level.</a:t>
            </a:r>
            <a:endParaRPr lang="en-GB"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Training – it’s such a new industry, how</a:t>
            </a:r>
            <a:r>
              <a:rPr lang="en-GB" sz="1200" b="0" i="0" kern="1200" baseline="0" dirty="0" smtClean="0">
                <a:solidFill>
                  <a:schemeClr val="tx1"/>
                </a:solidFill>
                <a:effectLst/>
                <a:latin typeface="+mn-lt"/>
                <a:ea typeface="+mn-ea"/>
                <a:cs typeface="+mn-cs"/>
              </a:rPr>
              <a:t> are staff able to stay at the cutting edge, and how is that </a:t>
            </a:r>
            <a:r>
              <a:rPr lang="en-GB" sz="1200" b="0" i="0" kern="1200" baseline="0" dirty="0" err="1" smtClean="0">
                <a:solidFill>
                  <a:schemeClr val="tx1"/>
                </a:solidFill>
                <a:effectLst/>
                <a:latin typeface="+mn-lt"/>
                <a:ea typeface="+mn-ea"/>
                <a:cs typeface="+mn-cs"/>
              </a:rPr>
              <a:t>scaleable</a:t>
            </a:r>
            <a:r>
              <a:rPr lang="en-GB" sz="1200" b="0" i="0" kern="1200" baseline="0" dirty="0" smtClean="0">
                <a:solidFill>
                  <a:schemeClr val="tx1"/>
                </a:solidFill>
                <a:effectLst/>
                <a:latin typeface="+mn-lt"/>
                <a:ea typeface="+mn-ea"/>
                <a:cs typeface="+mn-cs"/>
              </a:rPr>
              <a:t> across the organisation? The channels, and audience expectations change so much, training has to be reviewed at least once every six months. </a:t>
            </a:r>
          </a:p>
          <a:p>
            <a:endParaRPr lang="en-GB" sz="1200" b="0" i="0" kern="1200" baseline="0" dirty="0" smtClean="0">
              <a:solidFill>
                <a:schemeClr val="tx1"/>
              </a:solidFill>
              <a:effectLst/>
              <a:latin typeface="+mn-lt"/>
              <a:ea typeface="+mn-ea"/>
              <a:cs typeface="+mn-cs"/>
            </a:endParaRPr>
          </a:p>
          <a:p>
            <a:r>
              <a:rPr lang="en-GB" sz="1200" b="0" i="0" kern="1200" baseline="0" dirty="0" smtClean="0">
                <a:solidFill>
                  <a:schemeClr val="tx1"/>
                </a:solidFill>
                <a:effectLst/>
                <a:latin typeface="+mn-lt"/>
                <a:ea typeface="+mn-ea"/>
                <a:cs typeface="+mn-cs"/>
              </a:rPr>
              <a:t>Technology – how do your existing </a:t>
            </a:r>
            <a:r>
              <a:rPr lang="en-GB" sz="1200" b="0" i="0" kern="1200" baseline="0" dirty="0" err="1" smtClean="0">
                <a:solidFill>
                  <a:schemeClr val="tx1"/>
                </a:solidFill>
                <a:effectLst/>
                <a:latin typeface="+mn-lt"/>
                <a:ea typeface="+mn-ea"/>
                <a:cs typeface="+mn-cs"/>
              </a:rPr>
              <a:t>marcomms</a:t>
            </a:r>
            <a:r>
              <a:rPr lang="en-GB" sz="1200" b="0" i="0" kern="1200" baseline="0" dirty="0" smtClean="0">
                <a:solidFill>
                  <a:schemeClr val="tx1"/>
                </a:solidFill>
                <a:effectLst/>
                <a:latin typeface="+mn-lt"/>
                <a:ea typeface="+mn-ea"/>
                <a:cs typeface="+mn-cs"/>
              </a:rPr>
              <a:t> tools integrate with social media? For ROI reporting - is your CRM linked to your social media management tool? At a more basic level, is social media use blocked at your organisation? Are smartphones available for </a:t>
            </a:r>
            <a:r>
              <a:rPr lang="en-GB" sz="1200" b="0" i="0" kern="1200" baseline="0" dirty="0" err="1" smtClean="0">
                <a:solidFill>
                  <a:schemeClr val="tx1"/>
                </a:solidFill>
                <a:effectLst/>
                <a:latin typeface="+mn-lt"/>
                <a:ea typeface="+mn-ea"/>
                <a:cs typeface="+mn-cs"/>
              </a:rPr>
              <a:t>comms</a:t>
            </a:r>
            <a:r>
              <a:rPr lang="en-GB" sz="1200" b="0" i="0" kern="1200" baseline="0" dirty="0" smtClean="0">
                <a:solidFill>
                  <a:schemeClr val="tx1"/>
                </a:solidFill>
                <a:effectLst/>
                <a:latin typeface="+mn-lt"/>
                <a:ea typeface="+mn-ea"/>
                <a:cs typeface="+mn-cs"/>
              </a:rPr>
              <a:t> staff to use on the move?</a:t>
            </a:r>
            <a:endParaRPr lang="en-GB"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Money / resources</a:t>
            </a:r>
          </a:p>
          <a:p>
            <a:r>
              <a:rPr lang="en-GB" sz="1200" b="0" i="0" kern="1200" dirty="0" smtClean="0">
                <a:solidFill>
                  <a:schemeClr val="tx1"/>
                </a:solidFill>
                <a:effectLst/>
                <a:latin typeface="+mn-lt"/>
                <a:ea typeface="+mn-ea"/>
                <a:cs typeface="+mn-cs"/>
              </a:rPr>
              <a:t>Fear / </a:t>
            </a:r>
            <a:r>
              <a:rPr lang="en-GB" sz="1200" b="0" i="0" kern="1200" dirty="0" err="1" smtClean="0">
                <a:solidFill>
                  <a:schemeClr val="tx1"/>
                </a:solidFill>
                <a:effectLst/>
                <a:latin typeface="+mn-lt"/>
                <a:ea typeface="+mn-ea"/>
                <a:cs typeface="+mn-cs"/>
              </a:rPr>
              <a:t>specitcism</a:t>
            </a:r>
            <a:r>
              <a:rPr lang="en-GB" sz="1200" b="0" i="0" kern="1200" dirty="0" smtClean="0">
                <a:solidFill>
                  <a:schemeClr val="tx1"/>
                </a:solidFill>
                <a:effectLst/>
                <a:latin typeface="+mn-lt"/>
                <a:ea typeface="+mn-ea"/>
                <a:cs typeface="+mn-cs"/>
              </a:rPr>
              <a:t> ‘we don’t do that here’</a:t>
            </a:r>
          </a:p>
          <a:p>
            <a:r>
              <a:rPr lang="en-GB" sz="1200" b="0" i="0" kern="1200" dirty="0" smtClean="0">
                <a:solidFill>
                  <a:schemeClr val="tx1"/>
                </a:solidFill>
                <a:effectLst/>
                <a:latin typeface="+mn-lt"/>
                <a:ea typeface="+mn-ea"/>
                <a:cs typeface="+mn-cs"/>
              </a:rPr>
              <a:t>Lack of measurement</a:t>
            </a:r>
            <a:r>
              <a:rPr lang="en-GB" sz="1200" b="0" i="0" kern="1200" baseline="0" dirty="0" smtClean="0">
                <a:solidFill>
                  <a:schemeClr val="tx1"/>
                </a:solidFill>
                <a:effectLst/>
                <a:latin typeface="+mn-lt"/>
                <a:ea typeface="+mn-ea"/>
                <a:cs typeface="+mn-cs"/>
              </a:rPr>
              <a:t> / </a:t>
            </a:r>
            <a:r>
              <a:rPr lang="en-GB" sz="1200" b="0" i="0" kern="1200" dirty="0" smtClean="0">
                <a:solidFill>
                  <a:schemeClr val="tx1"/>
                </a:solidFill>
                <a:effectLst/>
                <a:latin typeface="+mn-lt"/>
                <a:ea typeface="+mn-ea"/>
                <a:cs typeface="+mn-cs"/>
              </a:rPr>
              <a:t>ROI</a:t>
            </a:r>
          </a:p>
        </p:txBody>
      </p:sp>
      <p:sp>
        <p:nvSpPr>
          <p:cNvPr id="4" name="Slide Number Placeholder 3"/>
          <p:cNvSpPr>
            <a:spLocks noGrp="1"/>
          </p:cNvSpPr>
          <p:nvPr>
            <p:ph type="sldNum" sz="quarter" idx="10"/>
          </p:nvPr>
        </p:nvSpPr>
        <p:spPr/>
        <p:txBody>
          <a:bodyPr/>
          <a:lstStyle/>
          <a:p>
            <a:fld id="{866585A8-1790-134B-BCD0-53E8515CD8F6}" type="slidenum">
              <a:rPr lang="en-US" smtClean="0"/>
              <a:t>16</a:t>
            </a:fld>
            <a:endParaRPr lang="en-US" dirty="0"/>
          </a:p>
        </p:txBody>
      </p:sp>
    </p:spTree>
    <p:extLst>
      <p:ext uri="{BB962C8B-B14F-4D97-AF65-F5344CB8AC3E}">
        <p14:creationId xmlns:p14="http://schemas.microsoft.com/office/powerpoint/2010/main" val="2992201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smtClean="0">
                <a:solidFill>
                  <a:schemeClr val="tx1"/>
                </a:solidFill>
                <a:effectLst/>
                <a:latin typeface="+mn-lt"/>
                <a:ea typeface="+mn-ea"/>
                <a:cs typeface="+mn-cs"/>
              </a:rPr>
              <a:t>Tactics to overcome these barriers:</a:t>
            </a: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Start small with budget requests</a:t>
            </a:r>
          </a:p>
          <a:p>
            <a:pPr lvl="0"/>
            <a:r>
              <a:rPr lang="en-GB" sz="1200" kern="1200" dirty="0" smtClean="0">
                <a:solidFill>
                  <a:schemeClr val="tx1"/>
                </a:solidFill>
                <a:effectLst/>
                <a:latin typeface="+mn-lt"/>
                <a:ea typeface="+mn-ea"/>
                <a:cs typeface="+mn-cs"/>
              </a:rPr>
              <a:t>Tie all activity to specific business objectives and prove the value of social</a:t>
            </a:r>
          </a:p>
          <a:p>
            <a:pPr lvl="0"/>
            <a:r>
              <a:rPr lang="en-GB" sz="1200" kern="1200" dirty="0" smtClean="0">
                <a:solidFill>
                  <a:schemeClr val="tx1"/>
                </a:solidFill>
                <a:effectLst/>
                <a:latin typeface="+mn-lt"/>
                <a:ea typeface="+mn-ea"/>
                <a:cs typeface="+mn-cs"/>
              </a:rPr>
              <a:t>Get around the business and talk to senior directors about how social can help them</a:t>
            </a:r>
          </a:p>
          <a:p>
            <a:pPr lvl="0"/>
            <a:r>
              <a:rPr lang="en-GB" sz="1200" kern="1200" dirty="0" smtClean="0">
                <a:solidFill>
                  <a:schemeClr val="tx1"/>
                </a:solidFill>
                <a:effectLst/>
                <a:latin typeface="+mn-lt"/>
                <a:ea typeface="+mn-ea"/>
                <a:cs typeface="+mn-cs"/>
              </a:rPr>
              <a:t>Form a Social Media working group that includes non-</a:t>
            </a:r>
            <a:r>
              <a:rPr lang="en-GB" sz="1200" kern="1200" dirty="0" err="1" smtClean="0">
                <a:solidFill>
                  <a:schemeClr val="tx1"/>
                </a:solidFill>
                <a:effectLst/>
                <a:latin typeface="+mn-lt"/>
                <a:ea typeface="+mn-ea"/>
                <a:cs typeface="+mn-cs"/>
              </a:rPr>
              <a:t>comms</a:t>
            </a:r>
            <a:r>
              <a:rPr lang="en-GB" sz="1200" kern="1200" dirty="0" smtClean="0">
                <a:solidFill>
                  <a:schemeClr val="tx1"/>
                </a:solidFill>
                <a:effectLst/>
                <a:latin typeface="+mn-lt"/>
                <a:ea typeface="+mn-ea"/>
                <a:cs typeface="+mn-cs"/>
              </a:rPr>
              <a:t>/marketing people</a:t>
            </a:r>
          </a:p>
          <a:p>
            <a:pPr lvl="0"/>
            <a:r>
              <a:rPr lang="en-GB" sz="1200" kern="1200" dirty="0" smtClean="0">
                <a:solidFill>
                  <a:schemeClr val="tx1"/>
                </a:solidFill>
                <a:effectLst/>
                <a:latin typeface="+mn-lt"/>
                <a:ea typeface="+mn-ea"/>
                <a:cs typeface="+mn-cs"/>
              </a:rPr>
              <a:t>Utilise free training online and free conferences and events</a:t>
            </a:r>
          </a:p>
          <a:p>
            <a:pPr lvl="0"/>
            <a:r>
              <a:rPr lang="en-GB" sz="1200" kern="1200" dirty="0" smtClean="0">
                <a:solidFill>
                  <a:schemeClr val="tx1"/>
                </a:solidFill>
                <a:effectLst/>
                <a:latin typeface="+mn-lt"/>
                <a:ea typeface="+mn-ea"/>
                <a:cs typeface="+mn-cs"/>
              </a:rPr>
              <a:t>Ask to present to senior leadership on what you’re doing on social</a:t>
            </a:r>
          </a:p>
          <a:p>
            <a:pPr lvl="0"/>
            <a:r>
              <a:rPr lang="en-GB" sz="1200" kern="1200" dirty="0" smtClean="0">
                <a:solidFill>
                  <a:schemeClr val="tx1"/>
                </a:solidFill>
                <a:effectLst/>
                <a:latin typeface="+mn-lt"/>
                <a:ea typeface="+mn-ea"/>
                <a:cs typeface="+mn-cs"/>
              </a:rPr>
              <a:t>Send regular updates round the building on what you’ve been doing on social to increase visibility</a:t>
            </a:r>
          </a:p>
          <a:p>
            <a:pPr lvl="0"/>
            <a:r>
              <a:rPr lang="en-GB" sz="1200" kern="1200" dirty="0" smtClean="0">
                <a:solidFill>
                  <a:schemeClr val="tx1"/>
                </a:solidFill>
                <a:effectLst/>
                <a:latin typeface="+mn-lt"/>
                <a:ea typeface="+mn-ea"/>
                <a:cs typeface="+mn-cs"/>
              </a:rPr>
              <a:t>Knowledge Sharing - Ask social media experts from other institutions to visit or if you and your teams can visit them</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17</a:t>
            </a:fld>
            <a:endParaRPr lang="en-US" dirty="0"/>
          </a:p>
        </p:txBody>
      </p:sp>
    </p:spTree>
    <p:extLst>
      <p:ext uri="{BB962C8B-B14F-4D97-AF65-F5344CB8AC3E}">
        <p14:creationId xmlns:p14="http://schemas.microsoft.com/office/powerpoint/2010/main" val="2992201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smtClean="0">
                <a:solidFill>
                  <a:schemeClr val="tx1"/>
                </a:solidFill>
                <a:effectLst/>
                <a:latin typeface="+mn-lt"/>
                <a:ea typeface="+mn-ea"/>
                <a:cs typeface="+mn-cs"/>
              </a:rPr>
              <a:t>Tactics to overcome these barriers:</a:t>
            </a: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Start small with budget requests</a:t>
            </a:r>
          </a:p>
          <a:p>
            <a:pPr lvl="0"/>
            <a:r>
              <a:rPr lang="en-GB" sz="1200" kern="1200" dirty="0" smtClean="0">
                <a:solidFill>
                  <a:schemeClr val="tx1"/>
                </a:solidFill>
                <a:effectLst/>
                <a:latin typeface="+mn-lt"/>
                <a:ea typeface="+mn-ea"/>
                <a:cs typeface="+mn-cs"/>
              </a:rPr>
              <a:t>Tie all activity to specific business objectives and prove the value of social</a:t>
            </a:r>
          </a:p>
          <a:p>
            <a:pPr lvl="0"/>
            <a:r>
              <a:rPr lang="en-GB" sz="1200" kern="1200" dirty="0" smtClean="0">
                <a:solidFill>
                  <a:schemeClr val="tx1"/>
                </a:solidFill>
                <a:effectLst/>
                <a:latin typeface="+mn-lt"/>
                <a:ea typeface="+mn-ea"/>
                <a:cs typeface="+mn-cs"/>
              </a:rPr>
              <a:t>Get around the business and talk to senior directors about how social can help them</a:t>
            </a:r>
          </a:p>
          <a:p>
            <a:pPr lvl="0"/>
            <a:r>
              <a:rPr lang="en-GB" sz="1200" kern="1200" dirty="0" smtClean="0">
                <a:solidFill>
                  <a:schemeClr val="tx1"/>
                </a:solidFill>
                <a:effectLst/>
                <a:latin typeface="+mn-lt"/>
                <a:ea typeface="+mn-ea"/>
                <a:cs typeface="+mn-cs"/>
              </a:rPr>
              <a:t>Form a Social Media working group that includes non-</a:t>
            </a:r>
            <a:r>
              <a:rPr lang="en-GB" sz="1200" kern="1200" dirty="0" err="1" smtClean="0">
                <a:solidFill>
                  <a:schemeClr val="tx1"/>
                </a:solidFill>
                <a:effectLst/>
                <a:latin typeface="+mn-lt"/>
                <a:ea typeface="+mn-ea"/>
                <a:cs typeface="+mn-cs"/>
              </a:rPr>
              <a:t>comms</a:t>
            </a:r>
            <a:r>
              <a:rPr lang="en-GB" sz="1200" kern="1200" dirty="0" smtClean="0">
                <a:solidFill>
                  <a:schemeClr val="tx1"/>
                </a:solidFill>
                <a:effectLst/>
                <a:latin typeface="+mn-lt"/>
                <a:ea typeface="+mn-ea"/>
                <a:cs typeface="+mn-cs"/>
              </a:rPr>
              <a:t>/marketing people</a:t>
            </a:r>
          </a:p>
          <a:p>
            <a:pPr lvl="0"/>
            <a:r>
              <a:rPr lang="en-GB" sz="1200" kern="1200" dirty="0" smtClean="0">
                <a:solidFill>
                  <a:schemeClr val="tx1"/>
                </a:solidFill>
                <a:effectLst/>
                <a:latin typeface="+mn-lt"/>
                <a:ea typeface="+mn-ea"/>
                <a:cs typeface="+mn-cs"/>
              </a:rPr>
              <a:t>Utilise free training online and free conferences and events</a:t>
            </a:r>
          </a:p>
          <a:p>
            <a:pPr lvl="0"/>
            <a:r>
              <a:rPr lang="en-GB" sz="1200" kern="1200" dirty="0" smtClean="0">
                <a:solidFill>
                  <a:schemeClr val="tx1"/>
                </a:solidFill>
                <a:effectLst/>
                <a:latin typeface="+mn-lt"/>
                <a:ea typeface="+mn-ea"/>
                <a:cs typeface="+mn-cs"/>
              </a:rPr>
              <a:t>Ask to present to senior leadership on what you’re doing on social</a:t>
            </a:r>
          </a:p>
          <a:p>
            <a:pPr lvl="0"/>
            <a:r>
              <a:rPr lang="en-GB" sz="1200" kern="1200" dirty="0" smtClean="0">
                <a:solidFill>
                  <a:schemeClr val="tx1"/>
                </a:solidFill>
                <a:effectLst/>
                <a:latin typeface="+mn-lt"/>
                <a:ea typeface="+mn-ea"/>
                <a:cs typeface="+mn-cs"/>
              </a:rPr>
              <a:t>Send regular updates round the building on what you’ve been doing on social to increase visibility</a:t>
            </a:r>
          </a:p>
          <a:p>
            <a:pPr lvl="0"/>
            <a:r>
              <a:rPr lang="en-GB" sz="1200" kern="1200" dirty="0" smtClean="0">
                <a:solidFill>
                  <a:schemeClr val="tx1"/>
                </a:solidFill>
                <a:effectLst/>
                <a:latin typeface="+mn-lt"/>
                <a:ea typeface="+mn-ea"/>
                <a:cs typeface="+mn-cs"/>
              </a:rPr>
              <a:t>Knowledge Sharing - Ask social media experts from other institutions to visit or if you and your teams can visit them</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18</a:t>
            </a:fld>
            <a:endParaRPr lang="en-US" dirty="0"/>
          </a:p>
        </p:txBody>
      </p:sp>
    </p:spTree>
    <p:extLst>
      <p:ext uri="{BB962C8B-B14F-4D97-AF65-F5344CB8AC3E}">
        <p14:creationId xmlns:p14="http://schemas.microsoft.com/office/powerpoint/2010/main" val="2992201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b="0" i="0" kern="1200" dirty="0" smtClean="0">
                <a:solidFill>
                  <a:schemeClr val="tx1"/>
                </a:solidFill>
                <a:effectLst/>
                <a:latin typeface="+mn-lt"/>
                <a:ea typeface="+mn-ea"/>
                <a:cs typeface="+mn-cs"/>
              </a:rPr>
              <a:t>Attendees will split into groups to identify 3 most common internal barriers to social media development within their organisations</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TEMPLATE SHEETS</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Money / resources</a:t>
            </a:r>
          </a:p>
          <a:p>
            <a:r>
              <a:rPr lang="en-GB" sz="1200" b="0" i="0" kern="1200" dirty="0" smtClean="0">
                <a:solidFill>
                  <a:schemeClr val="tx1"/>
                </a:solidFill>
                <a:effectLst/>
                <a:latin typeface="+mn-lt"/>
                <a:ea typeface="+mn-ea"/>
                <a:cs typeface="+mn-cs"/>
              </a:rPr>
              <a:t>Fear / </a:t>
            </a:r>
            <a:r>
              <a:rPr lang="en-GB" sz="1200" b="0" i="0" kern="1200" dirty="0" err="1" smtClean="0">
                <a:solidFill>
                  <a:schemeClr val="tx1"/>
                </a:solidFill>
                <a:effectLst/>
                <a:latin typeface="+mn-lt"/>
                <a:ea typeface="+mn-ea"/>
                <a:cs typeface="+mn-cs"/>
              </a:rPr>
              <a:t>specitcism</a:t>
            </a:r>
            <a:r>
              <a:rPr lang="en-GB" sz="1200" b="0" i="0" kern="1200" dirty="0" smtClean="0">
                <a:solidFill>
                  <a:schemeClr val="tx1"/>
                </a:solidFill>
                <a:effectLst/>
                <a:latin typeface="+mn-lt"/>
                <a:ea typeface="+mn-ea"/>
                <a:cs typeface="+mn-cs"/>
              </a:rPr>
              <a:t> ‘we don’t do that here’</a:t>
            </a:r>
          </a:p>
          <a:p>
            <a:r>
              <a:rPr lang="en-GB" sz="1200" b="0" i="0" kern="1200" dirty="0" smtClean="0">
                <a:solidFill>
                  <a:schemeClr val="tx1"/>
                </a:solidFill>
                <a:effectLst/>
                <a:latin typeface="+mn-lt"/>
                <a:ea typeface="+mn-ea"/>
                <a:cs typeface="+mn-cs"/>
              </a:rPr>
              <a:t>Lack of measurement</a:t>
            </a:r>
            <a:r>
              <a:rPr lang="en-GB" sz="1200" b="0" i="0" kern="1200" baseline="0" dirty="0" smtClean="0">
                <a:solidFill>
                  <a:schemeClr val="tx1"/>
                </a:solidFill>
                <a:effectLst/>
                <a:latin typeface="+mn-lt"/>
                <a:ea typeface="+mn-ea"/>
                <a:cs typeface="+mn-cs"/>
              </a:rPr>
              <a:t> / </a:t>
            </a:r>
            <a:r>
              <a:rPr lang="en-GB" sz="1200" b="0" i="0" kern="1200" dirty="0" smtClean="0">
                <a:solidFill>
                  <a:schemeClr val="tx1"/>
                </a:solidFill>
                <a:effectLst/>
                <a:latin typeface="+mn-lt"/>
                <a:ea typeface="+mn-ea"/>
                <a:cs typeface="+mn-cs"/>
              </a:rPr>
              <a:t>ROI</a:t>
            </a: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E6CC1CF-6344-A04D-93F0-6E174D9AA91B}" type="slidenum">
              <a:rPr lang="en-US" sz="1200"/>
              <a:pPr eaLnBrk="1" fontAlgn="base" hangingPunct="1">
                <a:spcBef>
                  <a:spcPct val="0"/>
                </a:spcBef>
                <a:spcAft>
                  <a:spcPct val="0"/>
                </a:spcAft>
              </a:pPr>
              <a:t>19</a:t>
            </a:fld>
            <a:endParaRPr lang="en-US" sz="1200" dirty="0"/>
          </a:p>
        </p:txBody>
      </p:sp>
    </p:spTree>
    <p:extLst>
      <p:ext uri="{BB962C8B-B14F-4D97-AF65-F5344CB8AC3E}">
        <p14:creationId xmlns:p14="http://schemas.microsoft.com/office/powerpoint/2010/main" val="1465116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b="0" i="0" kern="1200" dirty="0" smtClean="0">
                <a:solidFill>
                  <a:schemeClr val="tx1"/>
                </a:solidFill>
                <a:effectLst/>
                <a:latin typeface="+mn-lt"/>
                <a:ea typeface="+mn-ea"/>
                <a:cs typeface="+mn-cs"/>
              </a:rPr>
              <a:t>Bio. Experience</a:t>
            </a:r>
            <a:r>
              <a:rPr lang="en-GB" sz="1200" b="0" i="0" kern="1200" baseline="0" dirty="0" smtClean="0">
                <a:solidFill>
                  <a:schemeClr val="tx1"/>
                </a:solidFill>
                <a:effectLst/>
                <a:latin typeface="+mn-lt"/>
                <a:ea typeface="+mn-ea"/>
                <a:cs typeface="+mn-cs"/>
              </a:rPr>
              <a:t> using SM. </a:t>
            </a:r>
            <a:endParaRPr lang="en-GB" sz="1200" b="0" i="0" kern="1200" dirty="0" smtClean="0">
              <a:solidFill>
                <a:schemeClr val="tx1"/>
              </a:solidFill>
              <a:effectLst/>
              <a:latin typeface="+mn-lt"/>
              <a:ea typeface="+mn-ea"/>
              <a:cs typeface="+mn-cs"/>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E6CC1CF-6344-A04D-93F0-6E174D9AA91B}" type="slidenum">
              <a:rPr lang="en-US" sz="1200"/>
              <a:pPr eaLnBrk="1" fontAlgn="base" hangingPunct="1">
                <a:spcBef>
                  <a:spcPct val="0"/>
                </a:spcBef>
                <a:spcAft>
                  <a:spcPct val="0"/>
                </a:spcAft>
              </a:pPr>
              <a:t>2</a:t>
            </a:fld>
            <a:endParaRPr lang="en-US" sz="12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smtClean="0">
                <a:solidFill>
                  <a:schemeClr val="dk1"/>
                </a:solidFill>
              </a:rPr>
              <a:t>AB. </a:t>
            </a:r>
            <a:r>
              <a:rPr lang="en-US" baseline="0" dirty="0" smtClean="0">
                <a:solidFill>
                  <a:schemeClr val="dk1"/>
                </a:solidFill>
              </a:rPr>
              <a:t>5 MINUTE BREAK.</a:t>
            </a:r>
            <a:endParaRPr lang="en-US" dirty="0" smtClean="0">
              <a:solidFill>
                <a:schemeClr val="dk1"/>
              </a:solidFill>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20</a:t>
            </a:fld>
            <a:endParaRPr lang="en-US" dirty="0"/>
          </a:p>
        </p:txBody>
      </p:sp>
    </p:spTree>
    <p:extLst>
      <p:ext uri="{BB962C8B-B14F-4D97-AF65-F5344CB8AC3E}">
        <p14:creationId xmlns:p14="http://schemas.microsoft.com/office/powerpoint/2010/main" val="31885375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z="1200" b="0" i="0" kern="1200" dirty="0" smtClean="0">
              <a:solidFill>
                <a:schemeClr val="tx1"/>
              </a:solidFill>
              <a:effectLst/>
              <a:latin typeface="+mn-lt"/>
              <a:ea typeface="+mn-ea"/>
              <a:cs typeface="+mn-cs"/>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E6CC1CF-6344-A04D-93F0-6E174D9AA91B}" type="slidenum">
              <a:rPr lang="en-US" sz="1200"/>
              <a:pPr eaLnBrk="1" fontAlgn="base" hangingPunct="1">
                <a:spcBef>
                  <a:spcPct val="0"/>
                </a:spcBef>
                <a:spcAft>
                  <a:spcPct val="0"/>
                </a:spcAft>
              </a:pPr>
              <a:t>21</a:t>
            </a:fld>
            <a:endParaRPr lang="en-US" sz="1200" dirty="0"/>
          </a:p>
        </p:txBody>
      </p:sp>
    </p:spTree>
    <p:extLst>
      <p:ext uri="{BB962C8B-B14F-4D97-AF65-F5344CB8AC3E}">
        <p14:creationId xmlns:p14="http://schemas.microsoft.com/office/powerpoint/2010/main" val="1816253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z="1200" b="0" i="0" kern="1200" dirty="0" smtClean="0">
              <a:solidFill>
                <a:schemeClr val="tx1"/>
              </a:solidFill>
              <a:effectLst/>
              <a:latin typeface="+mn-lt"/>
              <a:ea typeface="+mn-ea"/>
              <a:cs typeface="+mn-cs"/>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E6CC1CF-6344-A04D-93F0-6E174D9AA91B}" type="slidenum">
              <a:rPr lang="en-US" sz="1200"/>
              <a:pPr eaLnBrk="1" fontAlgn="base" hangingPunct="1">
                <a:spcBef>
                  <a:spcPct val="0"/>
                </a:spcBef>
                <a:spcAft>
                  <a:spcPct val="0"/>
                </a:spcAft>
              </a:pPr>
              <a:t>22</a:t>
            </a:fld>
            <a:endParaRPr lang="en-US" sz="1200" dirty="0"/>
          </a:p>
        </p:txBody>
      </p:sp>
    </p:spTree>
    <p:extLst>
      <p:ext uri="{BB962C8B-B14F-4D97-AF65-F5344CB8AC3E}">
        <p14:creationId xmlns:p14="http://schemas.microsoft.com/office/powerpoint/2010/main" val="2115967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b="0" i="0" kern="1200" dirty="0" smtClean="0">
                <a:solidFill>
                  <a:schemeClr val="tx1"/>
                </a:solidFill>
                <a:effectLst/>
                <a:latin typeface="+mn-lt"/>
                <a:ea typeface="+mn-ea"/>
                <a:cs typeface="+mn-cs"/>
              </a:rPr>
              <a:t>Introduction to the social media maturity model and why it matters</a:t>
            </a:r>
          </a:p>
          <a:p>
            <a:r>
              <a:rPr lang="en-GB" sz="1200" b="0" i="0" kern="1200" dirty="0" smtClean="0">
                <a:solidFill>
                  <a:schemeClr val="tx1"/>
                </a:solidFill>
                <a:effectLst/>
                <a:latin typeface="+mn-lt"/>
                <a:ea typeface="+mn-ea"/>
                <a:cs typeface="+mn-cs"/>
              </a:rPr>
              <a:t>How you can assess your social maturity and start to plan change</a:t>
            </a:r>
          </a:p>
          <a:p>
            <a:r>
              <a:rPr lang="en-GB" sz="1200" b="0" i="0" kern="1200" dirty="0" smtClean="0">
                <a:solidFill>
                  <a:schemeClr val="tx1"/>
                </a:solidFill>
                <a:effectLst/>
                <a:latin typeface="+mn-lt"/>
                <a:ea typeface="+mn-ea"/>
                <a:cs typeface="+mn-cs"/>
              </a:rPr>
              <a:t>The road to transformation – why long-term ‘thinking’ and short-term ‘doing’ is key</a:t>
            </a:r>
          </a:p>
          <a:p>
            <a:endParaRPr lang="en-GB" sz="1200" b="0" i="0" kern="1200" dirty="0" smtClean="0">
              <a:solidFill>
                <a:schemeClr val="tx1"/>
              </a:solidFill>
              <a:effectLst/>
              <a:latin typeface="+mn-lt"/>
              <a:ea typeface="+mn-ea"/>
              <a:cs typeface="+mn-cs"/>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E6CC1CF-6344-A04D-93F0-6E174D9AA91B}" type="slidenum">
              <a:rPr lang="en-US" sz="1200"/>
              <a:pPr eaLnBrk="1" fontAlgn="base" hangingPunct="1">
                <a:spcBef>
                  <a:spcPct val="0"/>
                </a:spcBef>
                <a:spcAft>
                  <a:spcPct val="0"/>
                </a:spcAft>
              </a:pPr>
              <a:t>23</a:t>
            </a:fld>
            <a:endParaRPr lang="en-US" sz="1200" dirty="0"/>
          </a:p>
        </p:txBody>
      </p:sp>
    </p:spTree>
    <p:extLst>
      <p:ext uri="{BB962C8B-B14F-4D97-AF65-F5344CB8AC3E}">
        <p14:creationId xmlns:p14="http://schemas.microsoft.com/office/powerpoint/2010/main" val="35721624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b="0" i="0" kern="1200" dirty="0" smtClean="0">
                <a:solidFill>
                  <a:schemeClr val="tx1"/>
                </a:solidFill>
                <a:effectLst/>
                <a:latin typeface="+mn-lt"/>
                <a:ea typeface="+mn-ea"/>
                <a:cs typeface="+mn-cs"/>
              </a:rPr>
              <a:t>Introduction to the social media maturity model and why it matters</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USE</a:t>
            </a:r>
            <a:r>
              <a:rPr lang="en-GB" sz="1200" b="0" i="0" kern="1200" baseline="0" dirty="0" smtClean="0">
                <a:solidFill>
                  <a:schemeClr val="tx1"/>
                </a:solidFill>
                <a:effectLst/>
                <a:latin typeface="+mn-lt"/>
                <a:ea typeface="+mn-ea"/>
                <a:cs typeface="+mn-cs"/>
              </a:rPr>
              <a:t> HOOTSUITE MODEL</a:t>
            </a:r>
            <a:endParaRPr lang="en-GB" sz="1200" b="0" i="0" kern="1200" dirty="0" smtClean="0">
              <a:solidFill>
                <a:schemeClr val="tx1"/>
              </a:solidFill>
              <a:effectLst/>
              <a:latin typeface="+mn-lt"/>
              <a:ea typeface="+mn-ea"/>
              <a:cs typeface="+mn-cs"/>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E6CC1CF-6344-A04D-93F0-6E174D9AA91B}" type="slidenum">
              <a:rPr lang="en-US" sz="1200"/>
              <a:pPr eaLnBrk="1" fontAlgn="base" hangingPunct="1">
                <a:spcBef>
                  <a:spcPct val="0"/>
                </a:spcBef>
                <a:spcAft>
                  <a:spcPct val="0"/>
                </a:spcAft>
              </a:pPr>
              <a:t>24</a:t>
            </a:fld>
            <a:endParaRPr lang="en-US" sz="1200" dirty="0"/>
          </a:p>
        </p:txBody>
      </p:sp>
    </p:spTree>
    <p:extLst>
      <p:ext uri="{BB962C8B-B14F-4D97-AF65-F5344CB8AC3E}">
        <p14:creationId xmlns:p14="http://schemas.microsoft.com/office/powerpoint/2010/main" val="8355674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b="0" i="0" kern="1200" dirty="0" smtClean="0">
                <a:solidFill>
                  <a:schemeClr val="tx1"/>
                </a:solidFill>
                <a:effectLst/>
                <a:latin typeface="+mn-lt"/>
                <a:ea typeface="+mn-ea"/>
                <a:cs typeface="+mn-cs"/>
              </a:rPr>
              <a:t>Introduction to the social media maturity model and why it matters</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USE</a:t>
            </a:r>
            <a:r>
              <a:rPr lang="en-GB" sz="1200" b="0" i="0" kern="1200" baseline="0" dirty="0" smtClean="0">
                <a:solidFill>
                  <a:schemeClr val="tx1"/>
                </a:solidFill>
                <a:effectLst/>
                <a:latin typeface="+mn-lt"/>
                <a:ea typeface="+mn-ea"/>
                <a:cs typeface="+mn-cs"/>
              </a:rPr>
              <a:t> HOOTSUITE MODEL</a:t>
            </a:r>
            <a:endParaRPr lang="en-GB" sz="1200" b="0" i="0" kern="1200" dirty="0" smtClean="0">
              <a:solidFill>
                <a:schemeClr val="tx1"/>
              </a:solidFill>
              <a:effectLst/>
              <a:latin typeface="+mn-lt"/>
              <a:ea typeface="+mn-ea"/>
              <a:cs typeface="+mn-cs"/>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E6CC1CF-6344-A04D-93F0-6E174D9AA91B}" type="slidenum">
              <a:rPr lang="en-US" sz="1200"/>
              <a:pPr eaLnBrk="1" fontAlgn="base" hangingPunct="1">
                <a:spcBef>
                  <a:spcPct val="0"/>
                </a:spcBef>
                <a:spcAft>
                  <a:spcPct val="0"/>
                </a:spcAft>
              </a:pPr>
              <a:t>25</a:t>
            </a:fld>
            <a:endParaRPr lang="en-US" sz="1200" dirty="0"/>
          </a:p>
        </p:txBody>
      </p:sp>
    </p:spTree>
    <p:extLst>
      <p:ext uri="{BB962C8B-B14F-4D97-AF65-F5344CB8AC3E}">
        <p14:creationId xmlns:p14="http://schemas.microsoft.com/office/powerpoint/2010/main" val="2814127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b="0" i="0" kern="1200" dirty="0" smtClean="0">
                <a:solidFill>
                  <a:schemeClr val="tx1"/>
                </a:solidFill>
                <a:effectLst/>
                <a:latin typeface="+mn-lt"/>
                <a:ea typeface="+mn-ea"/>
                <a:cs typeface="+mn-cs"/>
              </a:rPr>
              <a:t>How you can assess your social maturity and start to plan change</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How will you start to plan</a:t>
            </a:r>
            <a:r>
              <a:rPr lang="en-GB" sz="1200" b="0" i="0" kern="1200" baseline="0" dirty="0" smtClean="0">
                <a:solidFill>
                  <a:schemeClr val="tx1"/>
                </a:solidFill>
                <a:effectLst/>
                <a:latin typeface="+mn-lt"/>
                <a:ea typeface="+mn-ea"/>
                <a:cs typeface="+mn-cs"/>
              </a:rPr>
              <a:t> change and get to the next level?</a:t>
            </a:r>
          </a:p>
          <a:p>
            <a:endParaRPr lang="en-GB" sz="1200" b="0" i="0" kern="1200" baseline="0" dirty="0" smtClean="0">
              <a:solidFill>
                <a:schemeClr val="tx1"/>
              </a:solidFill>
              <a:effectLst/>
              <a:latin typeface="+mn-lt"/>
              <a:ea typeface="+mn-ea"/>
              <a:cs typeface="+mn-cs"/>
            </a:endParaRPr>
          </a:p>
          <a:p>
            <a:r>
              <a:rPr lang="en-GB" sz="1200" b="0" i="0" kern="1200" baseline="0" dirty="0" smtClean="0">
                <a:solidFill>
                  <a:schemeClr val="tx1"/>
                </a:solidFill>
                <a:effectLst/>
                <a:latin typeface="+mn-lt"/>
                <a:ea typeface="+mn-ea"/>
                <a:cs typeface="+mn-cs"/>
              </a:rPr>
              <a:t>SILOED</a:t>
            </a:r>
          </a:p>
          <a:p>
            <a:r>
              <a:rPr lang="en-GB" sz="1200" b="0" i="0" kern="1200" baseline="0" dirty="0" smtClean="0">
                <a:solidFill>
                  <a:schemeClr val="tx1"/>
                </a:solidFill>
                <a:effectLst/>
                <a:latin typeface="+mn-lt"/>
                <a:ea typeface="+mn-ea"/>
                <a:cs typeface="+mn-cs"/>
              </a:rPr>
              <a:t>COLLABORATIVE</a:t>
            </a:r>
          </a:p>
          <a:p>
            <a:r>
              <a:rPr lang="en-GB" sz="1200" b="0" i="0" kern="1200" baseline="0" dirty="0" smtClean="0">
                <a:solidFill>
                  <a:schemeClr val="tx1"/>
                </a:solidFill>
                <a:effectLst/>
                <a:latin typeface="+mn-lt"/>
                <a:ea typeface="+mn-ea"/>
                <a:cs typeface="+mn-cs"/>
              </a:rPr>
              <a:t>STRATEGIC</a:t>
            </a:r>
          </a:p>
          <a:p>
            <a:r>
              <a:rPr lang="en-GB" sz="1200" b="0" i="0" kern="1200" baseline="0" dirty="0" smtClean="0">
                <a:solidFill>
                  <a:schemeClr val="tx1"/>
                </a:solidFill>
                <a:effectLst/>
                <a:latin typeface="+mn-lt"/>
                <a:ea typeface="+mn-ea"/>
                <a:cs typeface="+mn-cs"/>
              </a:rPr>
              <a:t>INTEGRATED</a:t>
            </a:r>
          </a:p>
          <a:p>
            <a:r>
              <a:rPr lang="en-GB" sz="1200" b="0" i="0" kern="1200" baseline="0" dirty="0" smtClean="0">
                <a:solidFill>
                  <a:schemeClr val="tx1"/>
                </a:solidFill>
                <a:effectLst/>
                <a:latin typeface="+mn-lt"/>
                <a:ea typeface="+mn-ea"/>
                <a:cs typeface="+mn-cs"/>
              </a:rPr>
              <a:t>TRANSFORMATIVE</a:t>
            </a:r>
            <a:endParaRPr lang="en-GB"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E6CC1CF-6344-A04D-93F0-6E174D9AA91B}" type="slidenum">
              <a:rPr lang="en-US" sz="1200"/>
              <a:pPr eaLnBrk="1" fontAlgn="base" hangingPunct="1">
                <a:spcBef>
                  <a:spcPct val="0"/>
                </a:spcBef>
                <a:spcAft>
                  <a:spcPct val="0"/>
                </a:spcAft>
              </a:pPr>
              <a:t>26</a:t>
            </a:fld>
            <a:endParaRPr lang="en-US" sz="1200" dirty="0"/>
          </a:p>
        </p:txBody>
      </p:sp>
    </p:spTree>
    <p:extLst>
      <p:ext uri="{BB962C8B-B14F-4D97-AF65-F5344CB8AC3E}">
        <p14:creationId xmlns:p14="http://schemas.microsoft.com/office/powerpoint/2010/main" val="32609499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b="0" i="0" kern="1200" dirty="0" smtClean="0">
                <a:solidFill>
                  <a:schemeClr val="tx1"/>
                </a:solidFill>
                <a:effectLst/>
                <a:latin typeface="+mn-lt"/>
                <a:ea typeface="+mn-ea"/>
                <a:cs typeface="+mn-cs"/>
              </a:rPr>
              <a:t>The road to transformation – why long-term ‘thinking’ and short-term ‘doing’ is key</a:t>
            </a:r>
          </a:p>
          <a:p>
            <a:endParaRPr lang="en-GB" sz="1200" b="0" i="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Defining a long-term vision for how you want your organisation to use social media</a:t>
            </a:r>
          </a:p>
          <a:p>
            <a:pPr lvl="0"/>
            <a:r>
              <a:rPr lang="en-GB" sz="1200" kern="1200" dirty="0" smtClean="0">
                <a:solidFill>
                  <a:schemeClr val="tx1"/>
                </a:solidFill>
                <a:effectLst/>
                <a:latin typeface="+mn-lt"/>
                <a:ea typeface="+mn-ea"/>
                <a:cs typeface="+mn-cs"/>
              </a:rPr>
              <a:t>Define a plan for how you’re going to get there</a:t>
            </a:r>
          </a:p>
          <a:p>
            <a:pPr lvl="0"/>
            <a:r>
              <a:rPr lang="en-GB" sz="1200" kern="1200" dirty="0" smtClean="0">
                <a:solidFill>
                  <a:schemeClr val="tx1"/>
                </a:solidFill>
                <a:effectLst/>
                <a:latin typeface="+mn-lt"/>
                <a:ea typeface="+mn-ea"/>
                <a:cs typeface="+mn-cs"/>
              </a:rPr>
              <a:t>The plan should be broken down into as many component parts as possible</a:t>
            </a:r>
          </a:p>
          <a:p>
            <a:pPr lvl="0"/>
            <a:r>
              <a:rPr lang="en-GB" sz="1200" kern="1200" dirty="0" smtClean="0">
                <a:solidFill>
                  <a:schemeClr val="tx1"/>
                </a:solidFill>
                <a:effectLst/>
                <a:latin typeface="+mn-lt"/>
                <a:ea typeface="+mn-ea"/>
                <a:cs typeface="+mn-cs"/>
              </a:rPr>
              <a:t>Start doing something this week, next week and next month that will start you on the journey to developing how your organisation uses social media</a:t>
            </a:r>
          </a:p>
          <a:p>
            <a:endParaRPr lang="en-GB"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E6CC1CF-6344-A04D-93F0-6E174D9AA91B}" type="slidenum">
              <a:rPr lang="en-US" sz="1200"/>
              <a:pPr eaLnBrk="1" fontAlgn="base" hangingPunct="1">
                <a:spcBef>
                  <a:spcPct val="0"/>
                </a:spcBef>
                <a:spcAft>
                  <a:spcPct val="0"/>
                </a:spcAft>
              </a:pPr>
              <a:t>27</a:t>
            </a:fld>
            <a:endParaRPr lang="en-US" sz="1200" dirty="0"/>
          </a:p>
        </p:txBody>
      </p:sp>
    </p:spTree>
    <p:extLst>
      <p:ext uri="{BB962C8B-B14F-4D97-AF65-F5344CB8AC3E}">
        <p14:creationId xmlns:p14="http://schemas.microsoft.com/office/powerpoint/2010/main" val="12302879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b="0" i="0" kern="1200" dirty="0" smtClean="0">
                <a:solidFill>
                  <a:schemeClr val="tx1"/>
                </a:solidFill>
                <a:effectLst/>
                <a:latin typeface="+mn-lt"/>
                <a:ea typeface="+mn-ea"/>
                <a:cs typeface="+mn-cs"/>
              </a:rPr>
              <a:t>Why a strategic approach to social media is so important</a:t>
            </a:r>
          </a:p>
          <a:p>
            <a:r>
              <a:rPr lang="en-GB" sz="1200" b="0" i="0" kern="1200" dirty="0" smtClean="0">
                <a:solidFill>
                  <a:schemeClr val="tx1"/>
                </a:solidFill>
                <a:effectLst/>
                <a:latin typeface="+mn-lt"/>
                <a:ea typeface="+mn-ea"/>
                <a:cs typeface="+mn-cs"/>
              </a:rPr>
              <a:t>What a social media strategy should include (and what it shouldn’t)</a:t>
            </a:r>
          </a:p>
          <a:p>
            <a:r>
              <a:rPr lang="en-GB" sz="1200" b="0" i="0" kern="1200" dirty="0" smtClean="0">
                <a:solidFill>
                  <a:schemeClr val="tx1"/>
                </a:solidFill>
                <a:effectLst/>
                <a:latin typeface="+mn-lt"/>
                <a:ea typeface="+mn-ea"/>
                <a:cs typeface="+mn-cs"/>
              </a:rPr>
              <a:t>Why a social media strategy is different to other organisational strategies</a:t>
            </a:r>
          </a:p>
          <a:p>
            <a:r>
              <a:rPr lang="en-GB" sz="1200" b="0" i="0" kern="1200" dirty="0" smtClean="0">
                <a:solidFill>
                  <a:schemeClr val="tx1"/>
                </a:solidFill>
                <a:effectLst/>
                <a:latin typeface="+mn-lt"/>
                <a:ea typeface="+mn-ea"/>
                <a:cs typeface="+mn-cs"/>
              </a:rPr>
              <a:t>The 10 step approach to start creating or developing your social media strategy</a:t>
            </a:r>
            <a:endParaRPr lang="en-GB" sz="1200" b="0" i="0" kern="1200" dirty="0">
              <a:solidFill>
                <a:schemeClr val="tx1"/>
              </a:solidFill>
              <a:effectLst/>
              <a:latin typeface="+mn-lt"/>
              <a:ea typeface="+mn-ea"/>
              <a:cs typeface="+mn-cs"/>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E6CC1CF-6344-A04D-93F0-6E174D9AA91B}" type="slidenum">
              <a:rPr lang="en-US" sz="1200"/>
              <a:pPr eaLnBrk="1" fontAlgn="base" hangingPunct="1">
                <a:spcBef>
                  <a:spcPct val="0"/>
                </a:spcBef>
                <a:spcAft>
                  <a:spcPct val="0"/>
                </a:spcAft>
              </a:pPr>
              <a:t>28</a:t>
            </a:fld>
            <a:endParaRPr lang="en-US" sz="1200" dirty="0"/>
          </a:p>
        </p:txBody>
      </p:sp>
    </p:spTree>
    <p:extLst>
      <p:ext uri="{BB962C8B-B14F-4D97-AF65-F5344CB8AC3E}">
        <p14:creationId xmlns:p14="http://schemas.microsoft.com/office/powerpoint/2010/main" val="12074125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b="0" i="0" kern="1200" dirty="0" smtClean="0">
                <a:solidFill>
                  <a:schemeClr val="tx1"/>
                </a:solidFill>
                <a:effectLst/>
                <a:latin typeface="+mn-lt"/>
                <a:ea typeface="+mn-ea"/>
                <a:cs typeface="+mn-cs"/>
              </a:rPr>
              <a:t>ASK THE DELEGATES</a:t>
            </a: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E6CC1CF-6344-A04D-93F0-6E174D9AA91B}" type="slidenum">
              <a:rPr lang="en-US" sz="1200"/>
              <a:pPr eaLnBrk="1" fontAlgn="base" hangingPunct="1">
                <a:spcBef>
                  <a:spcPct val="0"/>
                </a:spcBef>
                <a:spcAft>
                  <a:spcPct val="0"/>
                </a:spcAft>
              </a:pPr>
              <a:t>29</a:t>
            </a:fld>
            <a:endParaRPr lang="en-US" sz="1200" dirty="0"/>
          </a:p>
        </p:txBody>
      </p:sp>
    </p:spTree>
    <p:extLst>
      <p:ext uri="{BB962C8B-B14F-4D97-AF65-F5344CB8AC3E}">
        <p14:creationId xmlns:p14="http://schemas.microsoft.com/office/powerpoint/2010/main" val="2114360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0" dirty="0" smtClean="0">
                <a:latin typeface="Arial" panose="020B0604020202020204" pitchFamily="34" charset="0"/>
                <a:cs typeface="Arial" panose="020B0604020202020204" pitchFamily="34" charset="0"/>
              </a:rPr>
              <a:t>Like many peers in the sector, </a:t>
            </a:r>
            <a:r>
              <a:rPr lang="en-US" sz="1200" b="1" dirty="0" smtClean="0">
                <a:latin typeface="Arial" panose="020B0604020202020204" pitchFamily="34" charset="0"/>
                <a:cs typeface="Arial" panose="020B0604020202020204" pitchFamily="34" charset="0"/>
              </a:rPr>
              <a:t>Manchester</a:t>
            </a:r>
            <a:r>
              <a:rPr lang="en-US" sz="1200" b="1" baseline="0" dirty="0" smtClean="0">
                <a:latin typeface="Arial" panose="020B0604020202020204" pitchFamily="34" charset="0"/>
                <a:cs typeface="Arial" panose="020B0604020202020204" pitchFamily="34" charset="0"/>
              </a:rPr>
              <a:t> has a number of social channels which serve multiple audiences</a:t>
            </a:r>
            <a:r>
              <a:rPr lang="en-US" sz="1200" b="0" baseline="0" dirty="0" smtClean="0">
                <a:latin typeface="Arial" panose="020B0604020202020204" pitchFamily="34" charset="0"/>
                <a:cs typeface="Arial" panose="020B0604020202020204" pitchFamily="34" charset="0"/>
              </a:rPr>
              <a:t>, including </a:t>
            </a:r>
            <a:r>
              <a:rPr lang="en-US" sz="1200" b="0" dirty="0" smtClean="0">
                <a:solidFill>
                  <a:srgbClr val="7030A0"/>
                </a:solidFill>
                <a:latin typeface="Arial" panose="020B0604020202020204" pitchFamily="34" charset="0"/>
                <a:cs typeface="Arial" panose="020B0604020202020204" pitchFamily="34" charset="0"/>
              </a:rPr>
              <a:t>staff, students, alumni, business, research, local and international partners. </a:t>
            </a:r>
            <a:r>
              <a:rPr lang="en-US" sz="1200" b="1" dirty="0" smtClean="0">
                <a:solidFill>
                  <a:srgbClr val="7030A0"/>
                </a:solidFill>
                <a:latin typeface="Arial" panose="020B0604020202020204" pitchFamily="34" charset="0"/>
                <a:cs typeface="Arial" panose="020B0604020202020204" pitchFamily="34" charset="0"/>
              </a:rPr>
              <a:t>We have over</a:t>
            </a:r>
            <a:r>
              <a:rPr lang="en-US" sz="1200" b="1" baseline="0" dirty="0" smtClean="0">
                <a:solidFill>
                  <a:srgbClr val="7030A0"/>
                </a:solidFill>
                <a:latin typeface="Arial" panose="020B0604020202020204" pitchFamily="34" charset="0"/>
                <a:cs typeface="Arial" panose="020B0604020202020204" pitchFamily="34" charset="0"/>
              </a:rPr>
              <a:t> 100 key channels, managed across the campus by trained practitioners from within Hootsuite Enterprise.</a:t>
            </a:r>
          </a:p>
          <a:p>
            <a:pPr marL="0" marR="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1" dirty="0" smtClean="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dirty="0" smtClean="0">
                <a:solidFill>
                  <a:srgbClr val="7030A0"/>
                </a:solidFill>
                <a:latin typeface="Arial" panose="020B0604020202020204" pitchFamily="34" charset="0"/>
                <a:cs typeface="Arial" panose="020B0604020202020204" pitchFamily="34" charset="0"/>
              </a:rPr>
              <a:t>The social</a:t>
            </a:r>
            <a:r>
              <a:rPr lang="en-US" sz="1200" baseline="0" dirty="0" smtClean="0">
                <a:solidFill>
                  <a:srgbClr val="7030A0"/>
                </a:solidFill>
                <a:latin typeface="Arial" panose="020B0604020202020204" pitchFamily="34" charset="0"/>
                <a:cs typeface="Arial" panose="020B0604020202020204" pitchFamily="34" charset="0"/>
              </a:rPr>
              <a:t> media</a:t>
            </a:r>
            <a:r>
              <a:rPr lang="en-US" sz="1200" dirty="0" smtClean="0">
                <a:solidFill>
                  <a:srgbClr val="7030A0"/>
                </a:solidFill>
                <a:latin typeface="Arial" panose="020B0604020202020204" pitchFamily="34" charset="0"/>
                <a:cs typeface="Arial" panose="020B0604020202020204" pitchFamily="34" charset="0"/>
              </a:rPr>
              <a:t> team in the central Division of Communications</a:t>
            </a:r>
            <a:r>
              <a:rPr lang="en-US" sz="1200" baseline="0" dirty="0" smtClean="0">
                <a:solidFill>
                  <a:srgbClr val="7030A0"/>
                </a:solidFill>
                <a:latin typeface="Arial" panose="020B0604020202020204" pitchFamily="34" charset="0"/>
                <a:cs typeface="Arial" panose="020B0604020202020204" pitchFamily="34" charset="0"/>
              </a:rPr>
              <a:t> and Marketing </a:t>
            </a:r>
            <a:r>
              <a:rPr lang="en-US" sz="1200" dirty="0" smtClean="0">
                <a:solidFill>
                  <a:srgbClr val="7030A0"/>
                </a:solidFill>
                <a:latin typeface="Arial" panose="020B0604020202020204" pitchFamily="34" charset="0"/>
                <a:cs typeface="Arial" panose="020B0604020202020204" pitchFamily="34" charset="0"/>
              </a:rPr>
              <a:t>maintain </a:t>
            </a:r>
            <a:r>
              <a:rPr lang="en-US" sz="1200" b="1" dirty="0" smtClean="0">
                <a:solidFill>
                  <a:srgbClr val="7030A0"/>
                </a:solidFill>
                <a:latin typeface="Arial" panose="020B0604020202020204" pitchFamily="34" charset="0"/>
                <a:cs typeface="Arial" panose="020B0604020202020204" pitchFamily="34" charset="0"/>
              </a:rPr>
              <a:t>online communities totaling over a million users</a:t>
            </a:r>
            <a:r>
              <a:rPr lang="en-US" sz="1200" b="1" dirty="0" smtClean="0">
                <a:solidFill>
                  <a:schemeClr val="tx1"/>
                </a:solidFill>
                <a:latin typeface="Arial" panose="020B0604020202020204" pitchFamily="34" charset="0"/>
                <a:cs typeface="Arial" panose="020B0604020202020204" pitchFamily="34" charset="0"/>
              </a:rPr>
              <a:t>;</a:t>
            </a:r>
            <a:r>
              <a:rPr lang="en-US" sz="1200" b="1" baseline="0" dirty="0" smtClean="0">
                <a:solidFill>
                  <a:schemeClr val="tx1"/>
                </a:solidFill>
                <a:latin typeface="Arial" panose="020B0604020202020204" pitchFamily="34" charset="0"/>
                <a:cs typeface="Arial" panose="020B0604020202020204" pitchFamily="34" charset="0"/>
              </a:rPr>
              <a:t> </a:t>
            </a:r>
            <a:r>
              <a:rPr lang="en-US" sz="1200" b="1" dirty="0" smtClean="0">
                <a:latin typeface="Arial" panose="020B0604020202020204" pitchFamily="34" charset="0"/>
                <a:cs typeface="Arial" panose="020B0604020202020204" pitchFamily="34" charset="0"/>
              </a:rPr>
              <a:t>one of the largest social media community within the Russell Group</a:t>
            </a:r>
            <a:r>
              <a:rPr lang="en-US" sz="1200" b="0" dirty="0" smtClean="0">
                <a:latin typeface="Arial" panose="020B0604020202020204" pitchFamily="34" charset="0"/>
                <a:cs typeface="Arial" panose="020B0604020202020204" pitchFamily="34" charset="0"/>
              </a:rPr>
              <a:t>,</a:t>
            </a:r>
            <a:r>
              <a:rPr lang="en-US" sz="1200" b="0" baseline="0" dirty="0" smtClean="0">
                <a:latin typeface="Arial" panose="020B0604020202020204" pitchFamily="34" charset="0"/>
                <a:cs typeface="Arial" panose="020B0604020202020204" pitchFamily="34" charset="0"/>
              </a:rPr>
              <a:t> with </a:t>
            </a:r>
            <a:r>
              <a:rPr lang="en-US" sz="1200" dirty="0" smtClean="0">
                <a:latin typeface="Arial" panose="020B0604020202020204" pitchFamily="34" charset="0"/>
                <a:cs typeface="Arial" panose="020B0604020202020204" pitchFamily="34" charset="0"/>
              </a:rPr>
              <a:t>Oxford, Cambridge</a:t>
            </a:r>
            <a:r>
              <a:rPr lang="en-US" sz="1200" baseline="0" dirty="0" smtClean="0">
                <a:latin typeface="Arial" panose="020B0604020202020204" pitchFamily="34" charset="0"/>
                <a:cs typeface="Arial" panose="020B0604020202020204" pitchFamily="34" charset="0"/>
              </a:rPr>
              <a:t> the largest social communities. </a:t>
            </a:r>
            <a:endParaRPr lang="en-US" sz="1200" dirty="0" smtClean="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dirty="0" smtClean="0">
              <a:solidFill>
                <a:srgbClr val="7030A0"/>
              </a:solidFill>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smtClean="0">
                <a:solidFill>
                  <a:srgbClr val="7030A0"/>
                </a:solidFill>
                <a:latin typeface="Arial" panose="020B0604020202020204" pitchFamily="34" charset="0"/>
                <a:cs typeface="Arial" panose="020B0604020202020204" pitchFamily="34" charset="0"/>
              </a:rPr>
              <a:t>We have an active, engaged practitioner network </a:t>
            </a:r>
            <a:r>
              <a:rPr lang="en-US" sz="1200" b="0" baseline="0" dirty="0" smtClean="0">
                <a:solidFill>
                  <a:srgbClr val="7030A0"/>
                </a:solidFill>
                <a:latin typeface="Arial" panose="020B0604020202020204" pitchFamily="34" charset="0"/>
                <a:cs typeface="Arial" panose="020B0604020202020204" pitchFamily="34" charset="0"/>
              </a:rPr>
              <a:t>who manage social media at the University. Some staff are dedicated to digital communications, but many that do it alongside / on top of other responsibilities. </a:t>
            </a:r>
            <a:r>
              <a:rPr lang="en-US" sz="1200" b="1" baseline="0" dirty="0" smtClean="0">
                <a:solidFill>
                  <a:srgbClr val="7030A0"/>
                </a:solidFill>
                <a:latin typeface="Arial" panose="020B0604020202020204" pitchFamily="34" charset="0"/>
                <a:cs typeface="Arial" panose="020B0604020202020204" pitchFamily="34" charset="0"/>
              </a:rPr>
              <a:t>Central to the success of the network is the training and support</a:t>
            </a:r>
            <a:r>
              <a:rPr lang="en-US" sz="1200" b="0" baseline="0" dirty="0" smtClean="0">
                <a:solidFill>
                  <a:srgbClr val="7030A0"/>
                </a:solidFill>
                <a:latin typeface="Arial" panose="020B0604020202020204" pitchFamily="34" charset="0"/>
                <a:cs typeface="Arial" panose="020B0604020202020204" pitchFamily="34" charset="0"/>
              </a:rPr>
              <a:t> offered via our Staff Learning and Development programmes. </a:t>
            </a:r>
            <a:r>
              <a:rPr lang="en-US" sz="1200" b="1" baseline="0" dirty="0" smtClean="0">
                <a:solidFill>
                  <a:srgbClr val="7030A0"/>
                </a:solidFill>
                <a:latin typeface="Arial" panose="020B0604020202020204" pitchFamily="34" charset="0"/>
                <a:cs typeface="Arial" panose="020B0604020202020204" pitchFamily="34" charset="0"/>
              </a:rPr>
              <a:t>In 2018 we trained 160 support staff in social best practice</a:t>
            </a:r>
            <a:r>
              <a:rPr lang="en-US" sz="1200" b="0" baseline="0" dirty="0" smtClean="0">
                <a:solidFill>
                  <a:srgbClr val="7030A0"/>
                </a:solidFill>
                <a:latin typeface="Arial" panose="020B0604020202020204" pitchFamily="34" charset="0"/>
                <a:cs typeface="Arial" panose="020B0604020202020204" pitchFamily="34" charset="0"/>
              </a:rPr>
              <a:t>, including audience engagement and content strategy. </a:t>
            </a:r>
            <a:endParaRPr lang="en-US" sz="1200" b="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3</a:t>
            </a:fld>
            <a:endParaRPr lang="en-US" dirty="0"/>
          </a:p>
        </p:txBody>
      </p:sp>
    </p:spTree>
    <p:extLst>
      <p:ext uri="{BB962C8B-B14F-4D97-AF65-F5344CB8AC3E}">
        <p14:creationId xmlns:p14="http://schemas.microsoft.com/office/powerpoint/2010/main" val="14012582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mj-lt"/>
              <a:buAutoNum type="arabicPeriod"/>
            </a:pPr>
            <a:r>
              <a:rPr lang="en-US" dirty="0" smtClean="0">
                <a:solidFill>
                  <a:schemeClr val="tx1">
                    <a:lumMod val="65000"/>
                    <a:lumOff val="35000"/>
                  </a:schemeClr>
                </a:solidFill>
                <a:latin typeface="Open Sans"/>
              </a:rPr>
              <a:t>Define your why. Why are you using social media? What is the broad purpose of your activity?</a:t>
            </a:r>
          </a:p>
          <a:p>
            <a:pPr marL="342900" indent="-342900">
              <a:buFont typeface="+mj-lt"/>
              <a:buAutoNum type="arabicPeriod"/>
            </a:pPr>
            <a:r>
              <a:rPr lang="en-US" dirty="0" smtClean="0">
                <a:solidFill>
                  <a:schemeClr val="tx1">
                    <a:lumMod val="65000"/>
                    <a:lumOff val="35000"/>
                  </a:schemeClr>
                </a:solidFill>
                <a:latin typeface="Open Sans"/>
              </a:rPr>
              <a:t>Broad objective setting - define specific objectives you want to achieve. These guide everything else.</a:t>
            </a:r>
          </a:p>
          <a:p>
            <a:pPr marL="342900" indent="-342900">
              <a:buFont typeface="+mj-lt"/>
              <a:buAutoNum type="arabicPeriod"/>
            </a:pPr>
            <a:r>
              <a:rPr lang="en-US" dirty="0" smtClean="0">
                <a:solidFill>
                  <a:schemeClr val="tx1">
                    <a:lumMod val="65000"/>
                    <a:lumOff val="35000"/>
                  </a:schemeClr>
                </a:solidFill>
                <a:latin typeface="Open Sans"/>
              </a:rPr>
              <a:t>Business-specific objectives - now tie your objectives to your </a:t>
            </a:r>
            <a:r>
              <a:rPr lang="en-US" dirty="0" err="1" smtClean="0">
                <a:solidFill>
                  <a:schemeClr val="tx1">
                    <a:lumMod val="65000"/>
                    <a:lumOff val="35000"/>
                  </a:schemeClr>
                </a:solidFill>
                <a:latin typeface="Open Sans"/>
              </a:rPr>
              <a:t>organisations</a:t>
            </a:r>
            <a:r>
              <a:rPr lang="en-US" dirty="0" smtClean="0">
                <a:solidFill>
                  <a:schemeClr val="tx1">
                    <a:lumMod val="65000"/>
                    <a:lumOff val="35000"/>
                  </a:schemeClr>
                </a:solidFill>
                <a:latin typeface="Open Sans"/>
              </a:rPr>
              <a:t> business goals. If an objective doesn’t fit, get rid of it. </a:t>
            </a:r>
          </a:p>
          <a:p>
            <a:pPr marL="342900" indent="-342900">
              <a:buFont typeface="+mj-lt"/>
              <a:buAutoNum type="arabicPeriod"/>
            </a:pPr>
            <a:r>
              <a:rPr lang="en-US" dirty="0" smtClean="0">
                <a:solidFill>
                  <a:schemeClr val="tx1">
                    <a:lumMod val="65000"/>
                    <a:lumOff val="35000"/>
                  </a:schemeClr>
                </a:solidFill>
                <a:latin typeface="Open Sans"/>
              </a:rPr>
              <a:t>SMART goals. Now you have you goals to business objectives, make them SMART - put them into SMART principle structure. This helps you define WHAT SUCCESS LOOKS LIKE - this is critical. </a:t>
            </a:r>
          </a:p>
          <a:p>
            <a:pPr marL="342900" indent="-342900">
              <a:buFont typeface="+mj-lt"/>
              <a:buAutoNum type="arabicPeriod"/>
            </a:pPr>
            <a:r>
              <a:rPr lang="en-US" dirty="0" smtClean="0">
                <a:solidFill>
                  <a:schemeClr val="tx1">
                    <a:lumMod val="65000"/>
                    <a:lumOff val="35000"/>
                  </a:schemeClr>
                </a:solidFill>
                <a:latin typeface="Open Sans"/>
              </a:rPr>
              <a:t>Audit. Now you know where you want to go, work out where you are. This includes reviewing all channels, content, people, skill levels and systems, and can include your social media maturity assessment outcomes. </a:t>
            </a:r>
          </a:p>
          <a:p>
            <a:endParaRPr lang="en-US" sz="1200" b="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30</a:t>
            </a:fld>
            <a:endParaRPr lang="en-US" dirty="0"/>
          </a:p>
        </p:txBody>
      </p:sp>
    </p:spTree>
    <p:extLst>
      <p:ext uri="{BB962C8B-B14F-4D97-AF65-F5344CB8AC3E}">
        <p14:creationId xmlns:p14="http://schemas.microsoft.com/office/powerpoint/2010/main" val="32173309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startAt="6"/>
            </a:pPr>
            <a:r>
              <a:rPr lang="en-US" dirty="0" smtClean="0">
                <a:solidFill>
                  <a:schemeClr val="tx1">
                    <a:lumMod val="65000"/>
                    <a:lumOff val="35000"/>
                  </a:schemeClr>
                </a:solidFill>
                <a:latin typeface="Open Sans"/>
              </a:rPr>
              <a:t>Quick Wins. You know where you want to go. You know where you are now. Are there things you can change quickly? Write them down and get going on them. </a:t>
            </a:r>
          </a:p>
          <a:p>
            <a:endParaRPr lang="en-US" dirty="0" smtClean="0">
              <a:solidFill>
                <a:schemeClr val="tx1">
                  <a:lumMod val="65000"/>
                  <a:lumOff val="35000"/>
                </a:schemeClr>
              </a:solidFill>
              <a:latin typeface="Open Sans"/>
            </a:endParaRPr>
          </a:p>
          <a:p>
            <a:pPr marL="342900" indent="-342900">
              <a:buAutoNum type="arabicPeriod" startAt="7"/>
            </a:pPr>
            <a:r>
              <a:rPr lang="en-US" dirty="0" smtClean="0">
                <a:solidFill>
                  <a:schemeClr val="tx1">
                    <a:lumMod val="65000"/>
                    <a:lumOff val="35000"/>
                  </a:schemeClr>
                </a:solidFill>
                <a:latin typeface="Open Sans"/>
              </a:rPr>
              <a:t>Define your who. Who is your audience? Be specific. Create personas. As many different audience types as you think is relevant.</a:t>
            </a:r>
          </a:p>
          <a:p>
            <a:r>
              <a:rPr lang="en-US" dirty="0" smtClean="0">
                <a:solidFill>
                  <a:schemeClr val="tx1">
                    <a:lumMod val="65000"/>
                    <a:lumOff val="35000"/>
                  </a:schemeClr>
                </a:solidFill>
                <a:latin typeface="Open Sans"/>
              </a:rPr>
              <a:t> </a:t>
            </a:r>
          </a:p>
          <a:p>
            <a:pPr marL="342900" indent="-342900">
              <a:buAutoNum type="arabicPeriod" startAt="8"/>
            </a:pPr>
            <a:r>
              <a:rPr lang="en-US" dirty="0" smtClean="0">
                <a:solidFill>
                  <a:schemeClr val="tx1">
                    <a:lumMod val="65000"/>
                    <a:lumOff val="35000"/>
                  </a:schemeClr>
                </a:solidFill>
                <a:latin typeface="Open Sans"/>
              </a:rPr>
              <a:t>Measurement. Define how you are going to assess your goals, how often and who is responsible for tracking and reporting on the goals.  </a:t>
            </a:r>
          </a:p>
          <a:p>
            <a:endParaRPr lang="en-US" dirty="0" smtClean="0">
              <a:solidFill>
                <a:schemeClr val="tx1">
                  <a:lumMod val="65000"/>
                  <a:lumOff val="35000"/>
                </a:schemeClr>
              </a:solidFill>
              <a:latin typeface="Open Sans"/>
            </a:endParaRPr>
          </a:p>
          <a:p>
            <a:pPr marL="342900" indent="-342900">
              <a:buAutoNum type="arabicPeriod" startAt="9"/>
            </a:pPr>
            <a:r>
              <a:rPr lang="en-US" dirty="0" smtClean="0">
                <a:solidFill>
                  <a:schemeClr val="tx1">
                    <a:lumMod val="65000"/>
                    <a:lumOff val="35000"/>
                  </a:schemeClr>
                </a:solidFill>
                <a:latin typeface="Open Sans"/>
              </a:rPr>
              <a:t>Choose your channels. Now you know your audience. You know what you want to measure to define success. Now define where you are going to focus your efforts. Tie your SMART goals to your channels and define how each goal should be achieved through each channel.</a:t>
            </a:r>
          </a:p>
          <a:p>
            <a:endParaRPr lang="en-US" dirty="0" smtClean="0">
              <a:solidFill>
                <a:schemeClr val="tx1">
                  <a:lumMod val="65000"/>
                  <a:lumOff val="35000"/>
                </a:schemeClr>
              </a:solidFill>
              <a:latin typeface="Open Sans"/>
            </a:endParaRPr>
          </a:p>
          <a:p>
            <a:r>
              <a:rPr lang="en-US" dirty="0" smtClean="0">
                <a:solidFill>
                  <a:schemeClr val="tx1">
                    <a:lumMod val="65000"/>
                    <a:lumOff val="35000"/>
                  </a:schemeClr>
                </a:solidFill>
                <a:latin typeface="Open Sans"/>
              </a:rPr>
              <a:t>10.	 Review, revise, repeat. You will never get it right first time. Define your strategy. Start doing and test and refine regularly. Aim to make it more relevant each time.</a:t>
            </a:r>
          </a:p>
          <a:p>
            <a:endParaRPr lang="en-US" sz="1200" b="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31</a:t>
            </a:fld>
            <a:endParaRPr lang="en-US" dirty="0"/>
          </a:p>
        </p:txBody>
      </p:sp>
    </p:spTree>
    <p:extLst>
      <p:ext uri="{BB962C8B-B14F-4D97-AF65-F5344CB8AC3E}">
        <p14:creationId xmlns:p14="http://schemas.microsoft.com/office/powerpoint/2010/main" val="32173309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0" dirty="0" smtClean="0">
                <a:latin typeface="Arial" panose="020B0604020202020204" pitchFamily="34" charset="0"/>
                <a:cs typeface="Arial" panose="020B0604020202020204" pitchFamily="34" charset="0"/>
              </a:rPr>
              <a:t>AB. </a:t>
            </a:r>
            <a:endParaRPr lang="en-US" sz="1200" b="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32</a:t>
            </a:fld>
            <a:endParaRPr lang="en-US" dirty="0"/>
          </a:p>
        </p:txBody>
      </p:sp>
    </p:spTree>
    <p:extLst>
      <p:ext uri="{BB962C8B-B14F-4D97-AF65-F5344CB8AC3E}">
        <p14:creationId xmlns:p14="http://schemas.microsoft.com/office/powerpoint/2010/main" val="7184210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b="0" i="0" kern="1200" dirty="0" smtClean="0">
                <a:solidFill>
                  <a:schemeClr val="tx1"/>
                </a:solidFill>
                <a:effectLst/>
                <a:latin typeface="+mn-lt"/>
                <a:ea typeface="+mn-ea"/>
                <a:cs typeface="+mn-cs"/>
              </a:rPr>
              <a:t>ASK THE DELEGATES</a:t>
            </a: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E6CC1CF-6344-A04D-93F0-6E174D9AA91B}" type="slidenum">
              <a:rPr lang="en-US" sz="1200"/>
              <a:pPr eaLnBrk="1" fontAlgn="base" hangingPunct="1">
                <a:spcBef>
                  <a:spcPct val="0"/>
                </a:spcBef>
                <a:spcAft>
                  <a:spcPct val="0"/>
                </a:spcAft>
              </a:pPr>
              <a:t>33</a:t>
            </a:fld>
            <a:endParaRPr lang="en-US" sz="1200" dirty="0"/>
          </a:p>
        </p:txBody>
      </p:sp>
    </p:spTree>
    <p:extLst>
      <p:ext uri="{BB962C8B-B14F-4D97-AF65-F5344CB8AC3E}">
        <p14:creationId xmlns:p14="http://schemas.microsoft.com/office/powerpoint/2010/main" val="36813527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baseline="0" dirty="0" smtClean="0">
                <a:solidFill>
                  <a:schemeClr val="tx1"/>
                </a:solidFill>
                <a:effectLst/>
                <a:latin typeface="+mn-lt"/>
                <a:ea typeface="+mn-ea"/>
                <a:cs typeface="+mn-cs"/>
              </a:rPr>
              <a:t>High level stats – e.g. channel growth, engagement figures, audience profile.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baseline="0" dirty="0" smtClean="0">
                <a:solidFill>
                  <a:schemeClr val="tx1"/>
                </a:solidFill>
                <a:effectLst/>
                <a:latin typeface="+mn-lt"/>
                <a:ea typeface="+mn-ea"/>
                <a:cs typeface="+mn-cs"/>
              </a:rPr>
              <a:t>Objectives – we use Facebook to…</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baseline="0" dirty="0" smtClean="0">
                <a:solidFill>
                  <a:schemeClr val="tx1"/>
                </a:solidFill>
                <a:effectLst/>
                <a:latin typeface="+mn-lt"/>
                <a:ea typeface="+mn-ea"/>
                <a:cs typeface="+mn-cs"/>
              </a:rPr>
              <a:t>Definition of goals – by 2020 we want to increase X by X.</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baseline="0" dirty="0" smtClean="0">
                <a:solidFill>
                  <a:schemeClr val="tx1"/>
                </a:solidFill>
                <a:effectLst/>
                <a:latin typeface="+mn-lt"/>
                <a:ea typeface="+mn-ea"/>
                <a:cs typeface="+mn-cs"/>
              </a:rPr>
              <a:t>Tone of voice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baseline="0" dirty="0" smtClean="0">
                <a:solidFill>
                  <a:schemeClr val="tx1"/>
                </a:solidFill>
                <a:effectLst/>
                <a:latin typeface="+mn-lt"/>
                <a:ea typeface="+mn-ea"/>
                <a:cs typeface="+mn-cs"/>
              </a:rPr>
              <a:t>Content measurement – we post this type of content, because…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baseline="0" dirty="0" smtClean="0">
                <a:solidFill>
                  <a:schemeClr val="tx1"/>
                </a:solidFill>
                <a:effectLst/>
                <a:latin typeface="+mn-lt"/>
                <a:ea typeface="+mn-ea"/>
                <a:cs typeface="+mn-cs"/>
              </a:rPr>
              <a:t>Some competitor benchmarking – high level, make it applicable to what you’re asking for. E.g. our top three competitors have higher engagement levels through more attention on video – we require investment in this area to keep pace.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34</a:t>
            </a:fld>
            <a:endParaRPr lang="en-US" dirty="0"/>
          </a:p>
        </p:txBody>
      </p:sp>
    </p:spTree>
    <p:extLst>
      <p:ext uri="{BB962C8B-B14F-4D97-AF65-F5344CB8AC3E}">
        <p14:creationId xmlns:p14="http://schemas.microsoft.com/office/powerpoint/2010/main" val="42015701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0" dirty="0" smtClean="0">
                <a:latin typeface="Arial" panose="020B0604020202020204" pitchFamily="34" charset="0"/>
                <a:cs typeface="Arial" panose="020B0604020202020204" pitchFamily="34" charset="0"/>
              </a:rPr>
              <a:t>AB. </a:t>
            </a:r>
            <a:endParaRPr lang="en-US" sz="1200" b="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35</a:t>
            </a:fld>
            <a:endParaRPr lang="en-US" dirty="0"/>
          </a:p>
        </p:txBody>
      </p:sp>
    </p:spTree>
    <p:extLst>
      <p:ext uri="{BB962C8B-B14F-4D97-AF65-F5344CB8AC3E}">
        <p14:creationId xmlns:p14="http://schemas.microsoft.com/office/powerpoint/2010/main" val="15095266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latin typeface="Arial" panose="020B0604020202020204" pitchFamily="34" charset="0"/>
                <a:cs typeface="Arial" panose="020B0604020202020204" pitchFamily="34" charset="0"/>
              </a:rPr>
              <a:t>AB. </a:t>
            </a:r>
          </a:p>
        </p:txBody>
      </p:sp>
      <p:sp>
        <p:nvSpPr>
          <p:cNvPr id="4" name="Slide Number Placeholder 3"/>
          <p:cNvSpPr>
            <a:spLocks noGrp="1"/>
          </p:cNvSpPr>
          <p:nvPr>
            <p:ph type="sldNum" sz="quarter" idx="10"/>
          </p:nvPr>
        </p:nvSpPr>
        <p:spPr/>
        <p:txBody>
          <a:bodyPr/>
          <a:lstStyle/>
          <a:p>
            <a:fld id="{866585A8-1790-134B-BCD0-53E8515CD8F6}" type="slidenum">
              <a:rPr lang="en-US" smtClean="0"/>
              <a:t>36</a:t>
            </a:fld>
            <a:endParaRPr lang="en-US" dirty="0"/>
          </a:p>
        </p:txBody>
      </p:sp>
    </p:spTree>
    <p:extLst>
      <p:ext uri="{BB962C8B-B14F-4D97-AF65-F5344CB8AC3E}">
        <p14:creationId xmlns:p14="http://schemas.microsoft.com/office/powerpoint/2010/main" val="40281295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b="0" i="0" kern="1200" dirty="0" smtClean="0">
                <a:solidFill>
                  <a:schemeClr val="tx1"/>
                </a:solidFill>
                <a:effectLst/>
                <a:latin typeface="+mn-lt"/>
                <a:ea typeface="+mn-ea"/>
                <a:cs typeface="+mn-cs"/>
              </a:rPr>
              <a:t>ASK THE DELEGATES</a:t>
            </a: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E6CC1CF-6344-A04D-93F0-6E174D9AA91B}" type="slidenum">
              <a:rPr lang="en-US" sz="1200"/>
              <a:pPr eaLnBrk="1" fontAlgn="base" hangingPunct="1">
                <a:spcBef>
                  <a:spcPct val="0"/>
                </a:spcBef>
                <a:spcAft>
                  <a:spcPct val="0"/>
                </a:spcAft>
              </a:pPr>
              <a:t>37</a:t>
            </a:fld>
            <a:endParaRPr lang="en-US" sz="1200" dirty="0"/>
          </a:p>
        </p:txBody>
      </p:sp>
    </p:spTree>
    <p:extLst>
      <p:ext uri="{BB962C8B-B14F-4D97-AF65-F5344CB8AC3E}">
        <p14:creationId xmlns:p14="http://schemas.microsoft.com/office/powerpoint/2010/main" val="21143607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latin typeface="Arial" panose="020B0604020202020204" pitchFamily="34" charset="0"/>
                <a:cs typeface="Arial" panose="020B0604020202020204" pitchFamily="34" charset="0"/>
              </a:rPr>
              <a:t>AB. </a:t>
            </a:r>
          </a:p>
        </p:txBody>
      </p:sp>
      <p:sp>
        <p:nvSpPr>
          <p:cNvPr id="4" name="Slide Number Placeholder 3"/>
          <p:cNvSpPr>
            <a:spLocks noGrp="1"/>
          </p:cNvSpPr>
          <p:nvPr>
            <p:ph type="sldNum" sz="quarter" idx="10"/>
          </p:nvPr>
        </p:nvSpPr>
        <p:spPr/>
        <p:txBody>
          <a:bodyPr/>
          <a:lstStyle/>
          <a:p>
            <a:fld id="{866585A8-1790-134B-BCD0-53E8515CD8F6}" type="slidenum">
              <a:rPr lang="en-US" smtClean="0"/>
              <a:t>38</a:t>
            </a:fld>
            <a:endParaRPr lang="en-US" dirty="0"/>
          </a:p>
        </p:txBody>
      </p:sp>
    </p:spTree>
    <p:extLst>
      <p:ext uri="{BB962C8B-B14F-4D97-AF65-F5344CB8AC3E}">
        <p14:creationId xmlns:p14="http://schemas.microsoft.com/office/powerpoint/2010/main" val="29554628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smtClean="0">
                <a:solidFill>
                  <a:schemeClr val="dk1"/>
                </a:solidFill>
              </a:rPr>
              <a:t>LUNCH</a:t>
            </a:r>
          </a:p>
        </p:txBody>
      </p:sp>
      <p:sp>
        <p:nvSpPr>
          <p:cNvPr id="4" name="Slide Number Placeholder 3"/>
          <p:cNvSpPr>
            <a:spLocks noGrp="1"/>
          </p:cNvSpPr>
          <p:nvPr>
            <p:ph type="sldNum" sz="quarter" idx="10"/>
          </p:nvPr>
        </p:nvSpPr>
        <p:spPr/>
        <p:txBody>
          <a:bodyPr/>
          <a:lstStyle/>
          <a:p>
            <a:fld id="{866585A8-1790-134B-BCD0-53E8515CD8F6}" type="slidenum">
              <a:rPr lang="en-US" smtClean="0"/>
              <a:t>39</a:t>
            </a:fld>
            <a:endParaRPr lang="en-US" dirty="0"/>
          </a:p>
        </p:txBody>
      </p:sp>
    </p:spTree>
    <p:extLst>
      <p:ext uri="{BB962C8B-B14F-4D97-AF65-F5344CB8AC3E}">
        <p14:creationId xmlns:p14="http://schemas.microsoft.com/office/powerpoint/2010/main" val="743659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0"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4</a:t>
            </a:fld>
            <a:endParaRPr lang="en-US" dirty="0"/>
          </a:p>
        </p:txBody>
      </p:sp>
    </p:spTree>
    <p:extLst>
      <p:ext uri="{BB962C8B-B14F-4D97-AF65-F5344CB8AC3E}">
        <p14:creationId xmlns:p14="http://schemas.microsoft.com/office/powerpoint/2010/main" val="14012582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b="0" i="0" kern="1200" dirty="0" smtClean="0">
                <a:solidFill>
                  <a:schemeClr val="tx1"/>
                </a:solidFill>
                <a:effectLst/>
                <a:latin typeface="+mn-lt"/>
                <a:ea typeface="+mn-ea"/>
                <a:cs typeface="+mn-cs"/>
              </a:rPr>
              <a:t>10 step approach to creating a social media strategy</a:t>
            </a: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E6CC1CF-6344-A04D-93F0-6E174D9AA91B}" type="slidenum">
              <a:rPr lang="en-US" sz="1200"/>
              <a:pPr eaLnBrk="1" fontAlgn="base" hangingPunct="1">
                <a:spcBef>
                  <a:spcPct val="0"/>
                </a:spcBef>
                <a:spcAft>
                  <a:spcPct val="0"/>
                </a:spcAft>
              </a:pPr>
              <a:t>40</a:t>
            </a:fld>
            <a:endParaRPr lang="en-US" sz="1200" dirty="0"/>
          </a:p>
        </p:txBody>
      </p:sp>
    </p:spTree>
    <p:extLst>
      <p:ext uri="{BB962C8B-B14F-4D97-AF65-F5344CB8AC3E}">
        <p14:creationId xmlns:p14="http://schemas.microsoft.com/office/powerpoint/2010/main" val="5241413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Why everyone should spend more time planning content!</a:t>
            </a:r>
          </a:p>
          <a:p>
            <a:r>
              <a:rPr lang="en-GB" sz="1200" b="0" i="0" kern="1200" dirty="0" smtClean="0">
                <a:solidFill>
                  <a:schemeClr val="tx1"/>
                </a:solidFill>
                <a:effectLst/>
                <a:latin typeface="+mn-lt"/>
                <a:ea typeface="+mn-ea"/>
                <a:cs typeface="+mn-cs"/>
              </a:rPr>
              <a:t>The 8 step process for effective social media campaign planning</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41</a:t>
            </a:fld>
            <a:endParaRPr lang="en-US" dirty="0"/>
          </a:p>
        </p:txBody>
      </p:sp>
    </p:spTree>
    <p:extLst>
      <p:ext uri="{BB962C8B-B14F-4D97-AF65-F5344CB8AC3E}">
        <p14:creationId xmlns:p14="http://schemas.microsoft.com/office/powerpoint/2010/main" val="26489613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Why everyone should spend more time planning content!</a:t>
            </a:r>
          </a:p>
          <a:p>
            <a:r>
              <a:rPr lang="en-GB" sz="1200" b="0" i="0" kern="1200" dirty="0" smtClean="0">
                <a:solidFill>
                  <a:schemeClr val="tx1"/>
                </a:solidFill>
                <a:effectLst/>
                <a:latin typeface="+mn-lt"/>
                <a:ea typeface="+mn-ea"/>
                <a:cs typeface="+mn-cs"/>
              </a:rPr>
              <a:t>The 8 step process for effective social media campaign planning</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42</a:t>
            </a:fld>
            <a:endParaRPr lang="en-US" dirty="0"/>
          </a:p>
        </p:txBody>
      </p:sp>
    </p:spTree>
    <p:extLst>
      <p:ext uri="{BB962C8B-B14F-4D97-AF65-F5344CB8AC3E}">
        <p14:creationId xmlns:p14="http://schemas.microsoft.com/office/powerpoint/2010/main" val="20322170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0" dirty="0" smtClean="0">
                <a:latin typeface="Arial" panose="020B0604020202020204" pitchFamily="34" charset="0"/>
                <a:cs typeface="Arial" panose="020B0604020202020204" pitchFamily="34" charset="0"/>
              </a:rPr>
              <a:t>AB. </a:t>
            </a:r>
            <a:endParaRPr lang="en-US" sz="1200" b="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43</a:t>
            </a:fld>
            <a:endParaRPr lang="en-US" dirty="0"/>
          </a:p>
        </p:txBody>
      </p:sp>
    </p:spTree>
    <p:extLst>
      <p:ext uri="{BB962C8B-B14F-4D97-AF65-F5344CB8AC3E}">
        <p14:creationId xmlns:p14="http://schemas.microsoft.com/office/powerpoint/2010/main" val="35032790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latin typeface="Arial" panose="020B0604020202020204" pitchFamily="34" charset="0"/>
                <a:cs typeface="Arial" panose="020B0604020202020204" pitchFamily="34" charset="0"/>
              </a:rPr>
              <a:t>AB. TEMPLATE https://docs.google.com/spreadsheets/d/1PwCkB7znn2qHQiSg_aADtMWnrLsThlSAGk3_jzm0-6s/edit?usp=sharing</a:t>
            </a:r>
          </a:p>
          <a:p>
            <a:endParaRPr lang="en-US" sz="1200" b="0" i="0" kern="1200" dirty="0" smtClean="0">
              <a:solidFill>
                <a:schemeClr val="tx1"/>
              </a:solidFill>
              <a:effectLst/>
              <a:latin typeface="Arial" panose="020B0604020202020204" pitchFamily="34" charset="0"/>
              <a:ea typeface="+mn-ea"/>
              <a:cs typeface="Arial" panose="020B0604020202020204" pitchFamily="34" charset="0"/>
            </a:endParaRPr>
          </a:p>
          <a:p>
            <a:r>
              <a:rPr lang="en-GB" sz="1200" b="0" i="0" kern="1200" dirty="0" smtClean="0">
                <a:solidFill>
                  <a:schemeClr val="tx1"/>
                </a:solidFill>
                <a:effectLst/>
                <a:latin typeface="+mn-lt"/>
                <a:ea typeface="+mn-ea"/>
                <a:cs typeface="+mn-cs"/>
              </a:rPr>
              <a:t>Essentially</a:t>
            </a:r>
            <a:r>
              <a:rPr lang="en-GB" sz="1200" b="0" i="0" kern="1200" baseline="0" dirty="0" smtClean="0">
                <a:solidFill>
                  <a:schemeClr val="tx1"/>
                </a:solidFill>
                <a:effectLst/>
                <a:latin typeface="+mn-lt"/>
                <a:ea typeface="+mn-ea"/>
                <a:cs typeface="+mn-cs"/>
              </a:rPr>
              <a:t> a d</a:t>
            </a:r>
            <a:r>
              <a:rPr lang="en-GB" sz="1200" b="0" i="0" kern="1200" dirty="0" smtClean="0">
                <a:solidFill>
                  <a:schemeClr val="tx1"/>
                </a:solidFill>
                <a:effectLst/>
                <a:latin typeface="+mn-lt"/>
                <a:ea typeface="+mn-ea"/>
                <a:cs typeface="+mn-cs"/>
              </a:rPr>
              <a:t>ocument that organizes the timing of your content production, publishing, distribution, and can even include your measurement efforts. </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Shows what specific content is being produced and published by your</a:t>
            </a:r>
            <a:r>
              <a:rPr lang="en-GB" sz="1200" b="0" i="0" kern="1200" baseline="0" dirty="0" smtClean="0">
                <a:solidFill>
                  <a:schemeClr val="tx1"/>
                </a:solidFill>
                <a:effectLst/>
                <a:latin typeface="+mn-lt"/>
                <a:ea typeface="+mn-ea"/>
                <a:cs typeface="+mn-cs"/>
              </a:rPr>
              <a:t> team and it will o</a:t>
            </a:r>
            <a:r>
              <a:rPr lang="en-GB" sz="1200" b="0" i="0" kern="1200" dirty="0" smtClean="0">
                <a:solidFill>
                  <a:schemeClr val="tx1"/>
                </a:solidFill>
                <a:effectLst/>
                <a:latin typeface="+mn-lt"/>
                <a:ea typeface="+mn-ea"/>
                <a:cs typeface="+mn-cs"/>
              </a:rPr>
              <a:t>utline timing of this process, content ownership and other details involved with your content. </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It's a living document that should change over time as campaigns get altered, dates gets delayed, content gets improved,</a:t>
            </a:r>
            <a:r>
              <a:rPr lang="en-GB" sz="1200" b="0" i="0" kern="1200" baseline="0" dirty="0" smtClean="0">
                <a:solidFill>
                  <a:schemeClr val="tx1"/>
                </a:solidFill>
                <a:effectLst/>
                <a:latin typeface="+mn-lt"/>
                <a:ea typeface="+mn-ea"/>
                <a:cs typeface="+mn-cs"/>
              </a:rPr>
              <a:t> etc.</a:t>
            </a:r>
            <a:endParaRPr lang="en-GB"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It should be customized to meet your team’s needs and aligned with how your team will actually use it on a regular basis. </a:t>
            </a:r>
          </a:p>
          <a:p>
            <a:pPr marL="0" marR="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44</a:t>
            </a:fld>
            <a:endParaRPr lang="en-US" dirty="0"/>
          </a:p>
        </p:txBody>
      </p:sp>
    </p:spTree>
    <p:extLst>
      <p:ext uri="{BB962C8B-B14F-4D97-AF65-F5344CB8AC3E}">
        <p14:creationId xmlns:p14="http://schemas.microsoft.com/office/powerpoint/2010/main" val="2556723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latin typeface="Arial" panose="020B0604020202020204" pitchFamily="34" charset="0"/>
                <a:cs typeface="Arial" panose="020B0604020202020204" pitchFamily="34" charset="0"/>
              </a:rPr>
              <a:t>AB. </a:t>
            </a:r>
          </a:p>
        </p:txBody>
      </p:sp>
      <p:sp>
        <p:nvSpPr>
          <p:cNvPr id="4" name="Slide Number Placeholder 3"/>
          <p:cNvSpPr>
            <a:spLocks noGrp="1"/>
          </p:cNvSpPr>
          <p:nvPr>
            <p:ph type="sldNum" sz="quarter" idx="10"/>
          </p:nvPr>
        </p:nvSpPr>
        <p:spPr/>
        <p:txBody>
          <a:bodyPr/>
          <a:lstStyle/>
          <a:p>
            <a:fld id="{866585A8-1790-134B-BCD0-53E8515CD8F6}" type="slidenum">
              <a:rPr lang="en-US" smtClean="0"/>
              <a:t>45</a:t>
            </a:fld>
            <a:endParaRPr lang="en-US" dirty="0"/>
          </a:p>
        </p:txBody>
      </p:sp>
    </p:spTree>
    <p:extLst>
      <p:ext uri="{BB962C8B-B14F-4D97-AF65-F5344CB8AC3E}">
        <p14:creationId xmlns:p14="http://schemas.microsoft.com/office/powerpoint/2010/main" val="35572042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latin typeface="Arial" panose="020B0604020202020204" pitchFamily="34" charset="0"/>
                <a:cs typeface="Arial" panose="020B0604020202020204" pitchFamily="34" charset="0"/>
              </a:rPr>
              <a:t>AB. </a:t>
            </a:r>
          </a:p>
        </p:txBody>
      </p:sp>
      <p:sp>
        <p:nvSpPr>
          <p:cNvPr id="4" name="Slide Number Placeholder 3"/>
          <p:cNvSpPr>
            <a:spLocks noGrp="1"/>
          </p:cNvSpPr>
          <p:nvPr>
            <p:ph type="sldNum" sz="quarter" idx="10"/>
          </p:nvPr>
        </p:nvSpPr>
        <p:spPr/>
        <p:txBody>
          <a:bodyPr/>
          <a:lstStyle/>
          <a:p>
            <a:fld id="{866585A8-1790-134B-BCD0-53E8515CD8F6}" type="slidenum">
              <a:rPr lang="en-US" smtClean="0"/>
              <a:t>46</a:t>
            </a:fld>
            <a:endParaRPr lang="en-US" dirty="0"/>
          </a:p>
        </p:txBody>
      </p:sp>
    </p:spTree>
    <p:extLst>
      <p:ext uri="{BB962C8B-B14F-4D97-AF65-F5344CB8AC3E}">
        <p14:creationId xmlns:p14="http://schemas.microsoft.com/office/powerpoint/2010/main" val="25599677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latin typeface="Arial" panose="020B0604020202020204" pitchFamily="34" charset="0"/>
                <a:cs typeface="Arial" panose="020B0604020202020204" pitchFamily="34" charset="0"/>
              </a:rPr>
              <a:t>AB. </a:t>
            </a:r>
          </a:p>
          <a:p>
            <a:endParaRPr lang="en-US" sz="1200" b="0" dirty="0" smtClean="0">
              <a:latin typeface="Arial" panose="020B0604020202020204" pitchFamily="34" charset="0"/>
              <a:cs typeface="Arial" panose="020B0604020202020204" pitchFamily="34" charset="0"/>
            </a:endParaRPr>
          </a:p>
          <a:p>
            <a:r>
              <a:rPr lang="en-US" sz="1200" b="0" dirty="0" smtClean="0">
                <a:latin typeface="Arial" panose="020B0604020202020204" pitchFamily="34" charset="0"/>
                <a:cs typeface="Arial" panose="020B0604020202020204" pitchFamily="34" charset="0"/>
              </a:rPr>
              <a:t>GOALS</a:t>
            </a:r>
            <a:r>
              <a:rPr lang="en-US" sz="1200" b="0" baseline="0" dirty="0" smtClean="0">
                <a:latin typeface="Arial" panose="020B0604020202020204" pitchFamily="34" charset="0"/>
                <a:cs typeface="Arial" panose="020B0604020202020204" pitchFamily="34" charset="0"/>
              </a:rPr>
              <a:t> – SMART (Lead gen, awareness, click </a:t>
            </a:r>
            <a:r>
              <a:rPr lang="en-US" sz="1200" b="0" baseline="0" dirty="0" err="1" smtClean="0">
                <a:latin typeface="Arial" panose="020B0604020202020204" pitchFamily="34" charset="0"/>
                <a:cs typeface="Arial" panose="020B0604020202020204" pitchFamily="34" charset="0"/>
              </a:rPr>
              <a:t>throughs</a:t>
            </a:r>
            <a:r>
              <a:rPr lang="en-US" sz="1200" b="0" baseline="0" dirty="0" smtClean="0">
                <a:latin typeface="Arial" panose="020B0604020202020204" pitchFamily="34" charset="0"/>
                <a:cs typeface="Arial" panose="020B0604020202020204" pitchFamily="34" charset="0"/>
              </a:rPr>
              <a:t>, engagement, social care)</a:t>
            </a:r>
          </a:p>
          <a:p>
            <a:endParaRPr lang="en-US" sz="1200" b="0" baseline="0" dirty="0" smtClean="0">
              <a:latin typeface="Arial" panose="020B0604020202020204" pitchFamily="34" charset="0"/>
              <a:cs typeface="Arial" panose="020B0604020202020204" pitchFamily="34" charset="0"/>
            </a:endParaRPr>
          </a:p>
          <a:p>
            <a:endParaRPr lang="en-US" sz="1200" b="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47</a:t>
            </a:fld>
            <a:endParaRPr lang="en-US" dirty="0"/>
          </a:p>
        </p:txBody>
      </p:sp>
    </p:spTree>
    <p:extLst>
      <p:ext uri="{BB962C8B-B14F-4D97-AF65-F5344CB8AC3E}">
        <p14:creationId xmlns:p14="http://schemas.microsoft.com/office/powerpoint/2010/main" val="25599677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Overview of some non-traditional channels, covering Instagram, LinkedIn and WhatsApp</a:t>
            </a:r>
          </a:p>
          <a:p>
            <a:r>
              <a:rPr lang="en-GB" sz="1200" b="0" i="0" kern="1200" dirty="0" smtClean="0">
                <a:solidFill>
                  <a:schemeClr val="tx1"/>
                </a:solidFill>
                <a:effectLst/>
                <a:latin typeface="+mn-lt"/>
                <a:ea typeface="+mn-ea"/>
                <a:cs typeface="+mn-cs"/>
              </a:rPr>
              <a:t>How to research, identify whether channels are right for your organisation and how to create a strong business case for using new channels</a:t>
            </a:r>
          </a:p>
          <a:p>
            <a:r>
              <a:rPr lang="en-GB" sz="1200" b="0" i="0" kern="1200" dirty="0" smtClean="0">
                <a:solidFill>
                  <a:schemeClr val="tx1"/>
                </a:solidFill>
                <a:effectLst/>
                <a:latin typeface="+mn-lt"/>
                <a:ea typeface="+mn-ea"/>
                <a:cs typeface="+mn-cs"/>
              </a:rPr>
              <a:t>Case studies on UK public sector organisations using these platforms well</a:t>
            </a:r>
          </a:p>
          <a:p>
            <a:r>
              <a:rPr lang="en-GB" sz="1200" b="0" i="0" kern="1200" dirty="0" smtClean="0">
                <a:solidFill>
                  <a:schemeClr val="tx1"/>
                </a:solidFill>
                <a:effectLst/>
                <a:latin typeface="+mn-lt"/>
                <a:ea typeface="+mn-ea"/>
                <a:cs typeface="+mn-cs"/>
              </a:rPr>
              <a:t>Tips and guidance on how to effectively test additional platforms without wasting time</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48</a:t>
            </a:fld>
            <a:endParaRPr lang="en-US" dirty="0"/>
          </a:p>
        </p:txBody>
      </p:sp>
    </p:spTree>
    <p:extLst>
      <p:ext uri="{BB962C8B-B14F-4D97-AF65-F5344CB8AC3E}">
        <p14:creationId xmlns:p14="http://schemas.microsoft.com/office/powerpoint/2010/main" val="9779840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49</a:t>
            </a:fld>
            <a:endParaRPr lang="en-US" dirty="0"/>
          </a:p>
        </p:txBody>
      </p:sp>
    </p:spTree>
    <p:extLst>
      <p:ext uri="{BB962C8B-B14F-4D97-AF65-F5344CB8AC3E}">
        <p14:creationId xmlns:p14="http://schemas.microsoft.com/office/powerpoint/2010/main" val="375749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z="1200" b="0" i="0" kern="1200" dirty="0" smtClean="0">
              <a:solidFill>
                <a:schemeClr val="tx1"/>
              </a:solidFill>
              <a:effectLst/>
              <a:latin typeface="+mn-lt"/>
              <a:ea typeface="+mn-ea"/>
              <a:cs typeface="+mn-cs"/>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E6CC1CF-6344-A04D-93F0-6E174D9AA91B}" type="slidenum">
              <a:rPr lang="en-US" sz="1200"/>
              <a:pPr eaLnBrk="1" fontAlgn="base" hangingPunct="1">
                <a:spcBef>
                  <a:spcPct val="0"/>
                </a:spcBef>
                <a:spcAft>
                  <a:spcPct val="0"/>
                </a:spcAft>
              </a:pPr>
              <a:t>5</a:t>
            </a:fld>
            <a:endParaRPr lang="en-US" sz="1200" dirty="0"/>
          </a:p>
        </p:txBody>
      </p:sp>
    </p:spTree>
    <p:extLst>
      <p:ext uri="{BB962C8B-B14F-4D97-AF65-F5344CB8AC3E}">
        <p14:creationId xmlns:p14="http://schemas.microsoft.com/office/powerpoint/2010/main" val="22327211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Overview of some non-traditional channels, covering Instagram, LinkedIn and WhatsApp</a:t>
            </a:r>
          </a:p>
          <a:p>
            <a:endParaRPr lang="en-GB" sz="1200" b="0" i="0" kern="1200" dirty="0" smtClean="0">
              <a:solidFill>
                <a:schemeClr val="tx1"/>
              </a:solidFill>
              <a:effectLst/>
              <a:latin typeface="+mn-lt"/>
              <a:ea typeface="+mn-ea"/>
              <a:cs typeface="+mn-cs"/>
            </a:endParaRPr>
          </a:p>
          <a:p>
            <a:r>
              <a:rPr lang="en-US" sz="1200" dirty="0" smtClean="0"/>
              <a:t>Instagram is</a:t>
            </a:r>
            <a:r>
              <a:rPr lang="en-US" sz="1200" baseline="0" dirty="0" smtClean="0"/>
              <a:t> the n</a:t>
            </a:r>
            <a:r>
              <a:rPr lang="en-US" sz="1200" dirty="0" smtClean="0"/>
              <a:t>umber one University social channel to reach Manchester students,</a:t>
            </a:r>
            <a:r>
              <a:rPr lang="en-US" sz="1200" baseline="0" dirty="0" smtClean="0"/>
              <a:t> have almost 35,000 followers and receive o</a:t>
            </a:r>
            <a:r>
              <a:rPr lang="en-US" sz="1200" dirty="0" smtClean="0"/>
              <a:t>ver 30,000 engagements per month (likes, comments, shares). </a:t>
            </a:r>
            <a:r>
              <a:rPr lang="en-US" sz="1200" dirty="0" smtClean="0">
                <a:solidFill>
                  <a:schemeClr val="tx1"/>
                </a:solidFill>
              </a:rPr>
              <a:t>Stories gain more views and engagement than news feed posts</a:t>
            </a:r>
            <a:endParaRPr lang="en-US" dirty="0" smtClean="0">
              <a:solidFill>
                <a:schemeClr val="tx1"/>
              </a:solidFill>
            </a:endParaRPr>
          </a:p>
          <a:p>
            <a:pPr marL="0" marR="0" lvl="0" indent="0" algn="l" rtl="0">
              <a:lnSpc>
                <a:spcPct val="117999"/>
              </a:lnSpc>
              <a:spcBef>
                <a:spcPts val="0"/>
              </a:spcBef>
              <a:spcAft>
                <a:spcPts val="0"/>
              </a:spcAft>
              <a:buNone/>
            </a:pPr>
            <a:endParaRPr lang="en-GB" baseline="0" dirty="0" smtClean="0"/>
          </a:p>
          <a:p>
            <a:pPr marL="0" marR="0" lvl="0" indent="0" algn="l" rtl="0">
              <a:lnSpc>
                <a:spcPct val="117999"/>
              </a:lnSpc>
              <a:spcBef>
                <a:spcPts val="0"/>
              </a:spcBef>
              <a:spcAft>
                <a:spcPts val="0"/>
              </a:spcAft>
              <a:buNone/>
            </a:pPr>
            <a:r>
              <a:rPr lang="en-GB" dirty="0" smtClean="0"/>
              <a:t>There</a:t>
            </a:r>
            <a:r>
              <a:rPr lang="en-GB" baseline="0" dirty="0" smtClean="0"/>
              <a:t> are 400 million daily active users of Instagram Stories, overtaking Snapchat in less than 12 months. </a:t>
            </a:r>
          </a:p>
          <a:p>
            <a:pPr marL="0" marR="0" lvl="0" indent="0" algn="l" rtl="0">
              <a:lnSpc>
                <a:spcPct val="117999"/>
              </a:lnSpc>
              <a:spcBef>
                <a:spcPts val="0"/>
              </a:spcBef>
              <a:spcAft>
                <a:spcPts val="0"/>
              </a:spcAft>
              <a:buNone/>
            </a:pPr>
            <a:endParaRPr lang="en-GB" baseline="0" dirty="0" smtClean="0"/>
          </a:p>
          <a:p>
            <a:pPr marL="171450" marR="0" lvl="0" indent="-171450" algn="l" rtl="0">
              <a:lnSpc>
                <a:spcPct val="117999"/>
              </a:lnSpc>
              <a:spcBef>
                <a:spcPts val="0"/>
              </a:spcBef>
              <a:spcAft>
                <a:spcPts val="0"/>
              </a:spcAft>
              <a:buFont typeface="Arial" panose="020B0604020202020204" pitchFamily="34" charset="0"/>
              <a:buChar char="•"/>
            </a:pPr>
            <a:r>
              <a:rPr lang="en-GB" baseline="0" dirty="0" smtClean="0"/>
              <a:t>Better data from Instagram than Snapchat – the students we speak to say Snapchat is too young for them now. </a:t>
            </a:r>
          </a:p>
          <a:p>
            <a:pPr marL="171450" marR="0" lvl="0" indent="-171450" algn="l" rtl="0">
              <a:lnSpc>
                <a:spcPct val="117999"/>
              </a:lnSpc>
              <a:spcBef>
                <a:spcPts val="0"/>
              </a:spcBef>
              <a:spcAft>
                <a:spcPts val="0"/>
              </a:spcAft>
              <a:buFont typeface="Arial" panose="020B0604020202020204" pitchFamily="34" charset="0"/>
              <a:buChar char="•"/>
            </a:pPr>
            <a:r>
              <a:rPr lang="en-GB" sz="1200" b="0" i="0" u="none" strike="noStrike" cap="none" dirty="0" smtClean="0">
                <a:solidFill>
                  <a:srgbClr val="000000"/>
                </a:solidFill>
                <a:effectLst/>
                <a:latin typeface="Helvetica Neue"/>
                <a:ea typeface="Helvetica Neue"/>
                <a:cs typeface="Helvetica Neue"/>
                <a:sym typeface="Helvetica Neue"/>
              </a:rPr>
              <a:t>80% of all daily active Instagram users are watching Stories just as often as they’re checking their feed.</a:t>
            </a:r>
            <a:endParaRPr lang="en-GB" baseline="0" dirty="0" smtClean="0"/>
          </a:p>
          <a:p>
            <a:pPr marL="171450" marR="0" lvl="0" indent="-171450" algn="l" rtl="0">
              <a:lnSpc>
                <a:spcPct val="117999"/>
              </a:lnSpc>
              <a:spcBef>
                <a:spcPts val="0"/>
              </a:spcBef>
              <a:spcAft>
                <a:spcPts val="0"/>
              </a:spcAft>
              <a:buFont typeface="Arial" panose="020B0604020202020204" pitchFamily="34" charset="0"/>
              <a:buChar char="•"/>
            </a:pPr>
            <a:r>
              <a:rPr lang="en-GB" baseline="0" dirty="0" smtClean="0"/>
              <a:t>Facebook investing more attention/resources into Stories – format isn’t going to go away.</a:t>
            </a:r>
          </a:p>
          <a:p>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50</a:t>
            </a:fld>
            <a:endParaRPr lang="en-US" dirty="0"/>
          </a:p>
        </p:txBody>
      </p:sp>
    </p:spTree>
    <p:extLst>
      <p:ext uri="{BB962C8B-B14F-4D97-AF65-F5344CB8AC3E}">
        <p14:creationId xmlns:p14="http://schemas.microsoft.com/office/powerpoint/2010/main" val="30974397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Overview of some non-traditional channels, covering Instagram, LinkedIn and WhatsApp</a:t>
            </a:r>
          </a:p>
        </p:txBody>
      </p:sp>
      <p:sp>
        <p:nvSpPr>
          <p:cNvPr id="4" name="Slide Number Placeholder 3"/>
          <p:cNvSpPr>
            <a:spLocks noGrp="1"/>
          </p:cNvSpPr>
          <p:nvPr>
            <p:ph type="sldNum" sz="quarter" idx="10"/>
          </p:nvPr>
        </p:nvSpPr>
        <p:spPr/>
        <p:txBody>
          <a:bodyPr/>
          <a:lstStyle/>
          <a:p>
            <a:fld id="{866585A8-1790-134B-BCD0-53E8515CD8F6}" type="slidenum">
              <a:rPr lang="en-US" smtClean="0"/>
              <a:t>51</a:t>
            </a:fld>
            <a:endParaRPr lang="en-US" dirty="0"/>
          </a:p>
        </p:txBody>
      </p:sp>
    </p:spTree>
    <p:extLst>
      <p:ext uri="{BB962C8B-B14F-4D97-AF65-F5344CB8AC3E}">
        <p14:creationId xmlns:p14="http://schemas.microsoft.com/office/powerpoint/2010/main" val="10483077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Overview of some non-traditional channels, covering Instagram, LinkedIn and WhatsApp</a:t>
            </a:r>
          </a:p>
          <a:p>
            <a:r>
              <a:rPr lang="en-GB" sz="1200" b="0" i="0" kern="1200" dirty="0" smtClean="0">
                <a:solidFill>
                  <a:schemeClr val="tx1"/>
                </a:solidFill>
                <a:effectLst/>
                <a:latin typeface="+mn-lt"/>
                <a:ea typeface="+mn-ea"/>
                <a:cs typeface="+mn-cs"/>
              </a:rPr>
              <a:t>How to research, identify whether channels are right for your organisation and how to create a strong business case for using new channels</a:t>
            </a:r>
          </a:p>
          <a:p>
            <a:r>
              <a:rPr lang="en-GB" sz="1200" b="0" i="0" kern="1200" dirty="0" smtClean="0">
                <a:solidFill>
                  <a:schemeClr val="tx1"/>
                </a:solidFill>
                <a:effectLst/>
                <a:latin typeface="+mn-lt"/>
                <a:ea typeface="+mn-ea"/>
                <a:cs typeface="+mn-cs"/>
              </a:rPr>
              <a:t>Case studies on UK public sector organisations using these platforms well</a:t>
            </a:r>
          </a:p>
          <a:p>
            <a:r>
              <a:rPr lang="en-GB" sz="1200" b="0" i="0" kern="1200" dirty="0" smtClean="0">
                <a:solidFill>
                  <a:schemeClr val="tx1"/>
                </a:solidFill>
                <a:effectLst/>
                <a:latin typeface="+mn-lt"/>
                <a:ea typeface="+mn-ea"/>
                <a:cs typeface="+mn-cs"/>
              </a:rPr>
              <a:t>Tips and guidance on how to effectively test additional platforms without wasting time</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52</a:t>
            </a:fld>
            <a:endParaRPr lang="en-US" dirty="0"/>
          </a:p>
        </p:txBody>
      </p:sp>
    </p:spTree>
    <p:extLst>
      <p:ext uri="{BB962C8B-B14F-4D97-AF65-F5344CB8AC3E}">
        <p14:creationId xmlns:p14="http://schemas.microsoft.com/office/powerpoint/2010/main" val="12949948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How to research, identify whether channels are right for your organisation and how to create a strong business case for using new channels</a:t>
            </a:r>
          </a:p>
        </p:txBody>
      </p:sp>
      <p:sp>
        <p:nvSpPr>
          <p:cNvPr id="4" name="Slide Number Placeholder 3"/>
          <p:cNvSpPr>
            <a:spLocks noGrp="1"/>
          </p:cNvSpPr>
          <p:nvPr>
            <p:ph type="sldNum" sz="quarter" idx="10"/>
          </p:nvPr>
        </p:nvSpPr>
        <p:spPr/>
        <p:txBody>
          <a:bodyPr/>
          <a:lstStyle/>
          <a:p>
            <a:fld id="{866585A8-1790-134B-BCD0-53E8515CD8F6}" type="slidenum">
              <a:rPr lang="en-US" smtClean="0"/>
              <a:t>53</a:t>
            </a:fld>
            <a:endParaRPr lang="en-US" dirty="0"/>
          </a:p>
        </p:txBody>
      </p:sp>
    </p:spTree>
    <p:extLst>
      <p:ext uri="{BB962C8B-B14F-4D97-AF65-F5344CB8AC3E}">
        <p14:creationId xmlns:p14="http://schemas.microsoft.com/office/powerpoint/2010/main" val="15030643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Case studies on UK public sector organisations using these platforms well</a:t>
            </a:r>
          </a:p>
          <a:p>
            <a:r>
              <a:rPr lang="en-GB" sz="1200" b="0" i="0" kern="1200" dirty="0" smtClean="0">
                <a:solidFill>
                  <a:schemeClr val="tx1"/>
                </a:solidFill>
                <a:effectLst/>
                <a:latin typeface="+mn-lt"/>
                <a:ea typeface="+mn-ea"/>
                <a:cs typeface="+mn-cs"/>
              </a:rPr>
              <a:t>Tips and guidance on how to effectively test additional platforms without wasting time</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54</a:t>
            </a:fld>
            <a:endParaRPr lang="en-US" dirty="0"/>
          </a:p>
        </p:txBody>
      </p:sp>
    </p:spTree>
    <p:extLst>
      <p:ext uri="{BB962C8B-B14F-4D97-AF65-F5344CB8AC3E}">
        <p14:creationId xmlns:p14="http://schemas.microsoft.com/office/powerpoint/2010/main" val="12907335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https://www.instagram.com/p/ByIM3qlBPD3/</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https://www.instagram.com/p/Bxw_XSFh6tw/ </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55</a:t>
            </a:fld>
            <a:endParaRPr lang="en-US" dirty="0"/>
          </a:p>
        </p:txBody>
      </p:sp>
    </p:spTree>
    <p:extLst>
      <p:ext uri="{BB962C8B-B14F-4D97-AF65-F5344CB8AC3E}">
        <p14:creationId xmlns:p14="http://schemas.microsoft.com/office/powerpoint/2010/main" val="12907335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Case studies on UK public sector organisations using these platforms well</a:t>
            </a:r>
          </a:p>
          <a:p>
            <a:r>
              <a:rPr lang="en-GB" sz="1200" b="0" i="0" kern="1200" dirty="0" smtClean="0">
                <a:solidFill>
                  <a:schemeClr val="tx1"/>
                </a:solidFill>
                <a:effectLst/>
                <a:latin typeface="+mn-lt"/>
                <a:ea typeface="+mn-ea"/>
                <a:cs typeface="+mn-cs"/>
              </a:rPr>
              <a:t>Tips and guidance on how to effectively test additional platforms without wasting time</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56</a:t>
            </a:fld>
            <a:endParaRPr lang="en-US" dirty="0"/>
          </a:p>
        </p:txBody>
      </p:sp>
    </p:spTree>
    <p:extLst>
      <p:ext uri="{BB962C8B-B14F-4D97-AF65-F5344CB8AC3E}">
        <p14:creationId xmlns:p14="http://schemas.microsoft.com/office/powerpoint/2010/main" val="22926064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https://www.linkedin.com/feed/update/urn:li:activity:6534101990908149760</a:t>
            </a:r>
          </a:p>
          <a:p>
            <a:endParaRPr lang="en-GB" sz="1200" b="0" i="0" kern="1200" dirty="0" smtClean="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57</a:t>
            </a:fld>
            <a:endParaRPr lang="en-US" dirty="0"/>
          </a:p>
        </p:txBody>
      </p:sp>
    </p:spTree>
    <p:extLst>
      <p:ext uri="{BB962C8B-B14F-4D97-AF65-F5344CB8AC3E}">
        <p14:creationId xmlns:p14="http://schemas.microsoft.com/office/powerpoint/2010/main" val="12907335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Tips and guidance on how to effectively test additional platforms without wasting time</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58</a:t>
            </a:fld>
            <a:endParaRPr lang="en-US" dirty="0"/>
          </a:p>
        </p:txBody>
      </p:sp>
    </p:spTree>
    <p:extLst>
      <p:ext uri="{BB962C8B-B14F-4D97-AF65-F5344CB8AC3E}">
        <p14:creationId xmlns:p14="http://schemas.microsoft.com/office/powerpoint/2010/main" val="3483141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b="0" i="0" kern="1200" dirty="0" smtClean="0">
                <a:solidFill>
                  <a:schemeClr val="tx1"/>
                </a:solidFill>
                <a:effectLst/>
                <a:latin typeface="+mn-lt"/>
                <a:ea typeface="+mn-ea"/>
                <a:cs typeface="+mn-cs"/>
              </a:rPr>
              <a:t>Overview of why video is so important to social media and marketing content in 2019</a:t>
            </a:r>
          </a:p>
          <a:p>
            <a:r>
              <a:rPr lang="en-GB" sz="1200" b="0" i="0" kern="1200" dirty="0" smtClean="0">
                <a:solidFill>
                  <a:schemeClr val="tx1"/>
                </a:solidFill>
                <a:effectLst/>
                <a:latin typeface="+mn-lt"/>
                <a:ea typeface="+mn-ea"/>
                <a:cs typeface="+mn-cs"/>
              </a:rPr>
              <a:t>Case studies of organisations using video effectively</a:t>
            </a:r>
          </a:p>
          <a:p>
            <a:r>
              <a:rPr lang="en-GB" sz="1200" b="0" i="0" kern="1200" dirty="0" smtClean="0">
                <a:solidFill>
                  <a:schemeClr val="tx1"/>
                </a:solidFill>
                <a:effectLst/>
                <a:latin typeface="+mn-lt"/>
                <a:ea typeface="+mn-ea"/>
                <a:cs typeface="+mn-cs"/>
              </a:rPr>
              <a:t>Practical tips on how to create better video on a small budget</a:t>
            </a:r>
          </a:p>
          <a:p>
            <a:endParaRPr lang="en-GB" sz="1200" b="0" i="0" kern="1200" dirty="0" smtClean="0">
              <a:solidFill>
                <a:schemeClr val="tx1"/>
              </a:solidFill>
              <a:effectLst/>
              <a:latin typeface="+mn-lt"/>
              <a:ea typeface="+mn-ea"/>
              <a:cs typeface="+mn-cs"/>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E6CC1CF-6344-A04D-93F0-6E174D9AA91B}" type="slidenum">
              <a:rPr lang="en-US" sz="1200"/>
              <a:pPr eaLnBrk="1" fontAlgn="base" hangingPunct="1">
                <a:spcBef>
                  <a:spcPct val="0"/>
                </a:spcBef>
                <a:spcAft>
                  <a:spcPct val="0"/>
                </a:spcAft>
              </a:pPr>
              <a:t>59</a:t>
            </a:fld>
            <a:endParaRPr lang="en-US" sz="1200" dirty="0"/>
          </a:p>
        </p:txBody>
      </p:sp>
    </p:spTree>
    <p:extLst>
      <p:ext uri="{BB962C8B-B14F-4D97-AF65-F5344CB8AC3E}">
        <p14:creationId xmlns:p14="http://schemas.microsoft.com/office/powerpoint/2010/main" val="2315083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b="0" i="0" kern="1200" dirty="0" smtClean="0">
                <a:solidFill>
                  <a:schemeClr val="tx1"/>
                </a:solidFill>
                <a:effectLst/>
                <a:latin typeface="+mn-lt"/>
                <a:ea typeface="+mn-ea"/>
                <a:cs typeface="+mn-cs"/>
              </a:rPr>
              <a:t>Why social media is so important for the public sector</a:t>
            </a:r>
          </a:p>
          <a:p>
            <a:r>
              <a:rPr lang="en-GB" sz="1200" b="0" i="0" kern="1200" dirty="0" smtClean="0">
                <a:solidFill>
                  <a:schemeClr val="tx1"/>
                </a:solidFill>
                <a:effectLst/>
                <a:latin typeface="+mn-lt"/>
                <a:ea typeface="+mn-ea"/>
                <a:cs typeface="+mn-cs"/>
              </a:rPr>
              <a:t>The current state of social media in the UK public sector today</a:t>
            </a:r>
          </a:p>
          <a:p>
            <a:r>
              <a:rPr lang="en-GB" sz="1200" b="0" i="0" kern="1200" dirty="0" smtClean="0">
                <a:solidFill>
                  <a:schemeClr val="tx1"/>
                </a:solidFill>
                <a:effectLst/>
                <a:latin typeface="+mn-lt"/>
                <a:ea typeface="+mn-ea"/>
                <a:cs typeface="+mn-cs"/>
              </a:rPr>
              <a:t>Organisations leading the way and what we can learn from them</a:t>
            </a:r>
          </a:p>
          <a:p>
            <a:r>
              <a:rPr lang="en-GB" sz="1200" b="0" i="0" kern="1200" dirty="0" smtClean="0">
                <a:solidFill>
                  <a:schemeClr val="tx1"/>
                </a:solidFill>
                <a:effectLst/>
                <a:latin typeface="+mn-lt"/>
                <a:ea typeface="+mn-ea"/>
                <a:cs typeface="+mn-cs"/>
              </a:rPr>
              <a:t>The public sector problem – internal barriers, the lack of executive buy-in for social media and top tips and tactics to overcome them</a:t>
            </a:r>
          </a:p>
          <a:p>
            <a:endParaRPr lang="en-GB" sz="1200" b="0" i="0" kern="1200" dirty="0" smtClean="0">
              <a:solidFill>
                <a:schemeClr val="tx1"/>
              </a:solidFill>
              <a:effectLst/>
              <a:latin typeface="+mn-lt"/>
              <a:ea typeface="+mn-ea"/>
              <a:cs typeface="+mn-cs"/>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E6CC1CF-6344-A04D-93F0-6E174D9AA91B}" type="slidenum">
              <a:rPr lang="en-US" sz="1200"/>
              <a:pPr eaLnBrk="1" fontAlgn="base" hangingPunct="1">
                <a:spcBef>
                  <a:spcPct val="0"/>
                </a:spcBef>
                <a:spcAft>
                  <a:spcPct val="0"/>
                </a:spcAft>
              </a:pPr>
              <a:t>6</a:t>
            </a:fld>
            <a:endParaRPr lang="en-US" sz="1200" dirty="0"/>
          </a:p>
        </p:txBody>
      </p:sp>
    </p:spTree>
    <p:extLst>
      <p:ext uri="{BB962C8B-B14F-4D97-AF65-F5344CB8AC3E}">
        <p14:creationId xmlns:p14="http://schemas.microsoft.com/office/powerpoint/2010/main" val="41371166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z="1200" b="0" i="0" kern="1200" dirty="0" smtClean="0">
              <a:solidFill>
                <a:schemeClr val="tx1"/>
              </a:solidFill>
              <a:effectLst/>
              <a:latin typeface="+mn-lt"/>
              <a:ea typeface="+mn-ea"/>
              <a:cs typeface="+mn-cs"/>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E6CC1CF-6344-A04D-93F0-6E174D9AA91B}" type="slidenum">
              <a:rPr lang="en-US" sz="1200"/>
              <a:pPr eaLnBrk="1" fontAlgn="base" hangingPunct="1">
                <a:spcBef>
                  <a:spcPct val="0"/>
                </a:spcBef>
                <a:spcAft>
                  <a:spcPct val="0"/>
                </a:spcAft>
              </a:pPr>
              <a:t>60</a:t>
            </a:fld>
            <a:endParaRPr lang="en-US" sz="1200" dirty="0"/>
          </a:p>
        </p:txBody>
      </p:sp>
    </p:spTree>
    <p:extLst>
      <p:ext uri="{BB962C8B-B14F-4D97-AF65-F5344CB8AC3E}">
        <p14:creationId xmlns:p14="http://schemas.microsoft.com/office/powerpoint/2010/main" val="30043743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b="0" i="0" kern="1200" dirty="0" smtClean="0">
                <a:solidFill>
                  <a:schemeClr val="tx1"/>
                </a:solidFill>
                <a:effectLst/>
                <a:latin typeface="+mn-lt"/>
                <a:ea typeface="+mn-ea"/>
                <a:cs typeface="+mn-cs"/>
              </a:rPr>
              <a:t>Overview of why video is so important to social media and marketing content in 2019</a:t>
            </a:r>
          </a:p>
          <a:p>
            <a:endParaRPr lang="en-GB" sz="1200" b="0" i="0" kern="1200" dirty="0" smtClean="0">
              <a:solidFill>
                <a:schemeClr val="tx1"/>
              </a:solidFill>
              <a:effectLst/>
              <a:latin typeface="+mn-lt"/>
              <a:ea typeface="+mn-ea"/>
              <a:cs typeface="+mn-cs"/>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E6CC1CF-6344-A04D-93F0-6E174D9AA91B}" type="slidenum">
              <a:rPr lang="en-US" sz="1200"/>
              <a:pPr eaLnBrk="1" fontAlgn="base" hangingPunct="1">
                <a:spcBef>
                  <a:spcPct val="0"/>
                </a:spcBef>
                <a:spcAft>
                  <a:spcPct val="0"/>
                </a:spcAft>
              </a:pPr>
              <a:t>61</a:t>
            </a:fld>
            <a:endParaRPr lang="en-US" sz="1200" dirty="0"/>
          </a:p>
        </p:txBody>
      </p:sp>
    </p:spTree>
    <p:extLst>
      <p:ext uri="{BB962C8B-B14F-4D97-AF65-F5344CB8AC3E}">
        <p14:creationId xmlns:p14="http://schemas.microsoft.com/office/powerpoint/2010/main" val="23150835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Case studies of organisations using video effectively</a:t>
            </a:r>
          </a:p>
          <a:p>
            <a:r>
              <a:rPr lang="en-GB" sz="1200" b="0" i="0" kern="1200" dirty="0" smtClean="0">
                <a:solidFill>
                  <a:schemeClr val="tx1"/>
                </a:solidFill>
                <a:effectLst/>
                <a:latin typeface="+mn-lt"/>
                <a:ea typeface="+mn-ea"/>
                <a:cs typeface="+mn-cs"/>
              </a:rPr>
              <a:t>Practical tips on how to create better video on a small budget</a:t>
            </a:r>
          </a:p>
        </p:txBody>
      </p:sp>
      <p:sp>
        <p:nvSpPr>
          <p:cNvPr id="4" name="Slide Number Placeholder 3"/>
          <p:cNvSpPr>
            <a:spLocks noGrp="1"/>
          </p:cNvSpPr>
          <p:nvPr>
            <p:ph type="sldNum" sz="quarter" idx="10"/>
          </p:nvPr>
        </p:nvSpPr>
        <p:spPr/>
        <p:txBody>
          <a:bodyPr/>
          <a:lstStyle/>
          <a:p>
            <a:fld id="{866585A8-1790-134B-BCD0-53E8515CD8F6}" type="slidenum">
              <a:rPr lang="en-US" smtClean="0"/>
              <a:t>62</a:t>
            </a:fld>
            <a:endParaRPr lang="en-US" dirty="0"/>
          </a:p>
        </p:txBody>
      </p:sp>
    </p:spTree>
    <p:extLst>
      <p:ext uri="{BB962C8B-B14F-4D97-AF65-F5344CB8AC3E}">
        <p14:creationId xmlns:p14="http://schemas.microsoft.com/office/powerpoint/2010/main" val="4200921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E6CC1CF-6344-A04D-93F0-6E174D9AA91B}" type="slidenum">
              <a:rPr lang="en-US" sz="1200"/>
              <a:pPr eaLnBrk="1" fontAlgn="base" hangingPunct="1">
                <a:spcBef>
                  <a:spcPct val="0"/>
                </a:spcBef>
                <a:spcAft>
                  <a:spcPct val="0"/>
                </a:spcAft>
              </a:pPr>
              <a:t>63</a:t>
            </a:fld>
            <a:endParaRPr lang="en-US" sz="1200" dirty="0"/>
          </a:p>
        </p:txBody>
      </p:sp>
    </p:spTree>
    <p:extLst>
      <p:ext uri="{BB962C8B-B14F-4D97-AF65-F5344CB8AC3E}">
        <p14:creationId xmlns:p14="http://schemas.microsoft.com/office/powerpoint/2010/main" val="30043743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E6CC1CF-6344-A04D-93F0-6E174D9AA91B}" type="slidenum">
              <a:rPr lang="en-US" sz="1200"/>
              <a:pPr eaLnBrk="1" fontAlgn="base" hangingPunct="1">
                <a:spcBef>
                  <a:spcPct val="0"/>
                </a:spcBef>
                <a:spcAft>
                  <a:spcPct val="0"/>
                </a:spcAft>
              </a:pPr>
              <a:t>64</a:t>
            </a:fld>
            <a:endParaRPr lang="en-US" sz="1200" dirty="0"/>
          </a:p>
        </p:txBody>
      </p:sp>
    </p:spTree>
    <p:extLst>
      <p:ext uri="{BB962C8B-B14F-4D97-AF65-F5344CB8AC3E}">
        <p14:creationId xmlns:p14="http://schemas.microsoft.com/office/powerpoint/2010/main" val="30043743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aseline="0" dirty="0" smtClean="0">
                <a:solidFill>
                  <a:srgbClr val="FF0000"/>
                </a:solidFill>
              </a:rPr>
              <a:t>In similar ways, we’ve used social to bring our community closer to our leadership.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baseline="0" dirty="0" smtClean="0">
              <a:solidFill>
                <a:srgbClr val="FF000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aseline="0" dirty="0" smtClean="0">
                <a:solidFill>
                  <a:srgbClr val="FF0000"/>
                </a:solidFill>
              </a:rPr>
              <a:t>Whether that’s through interactive GIFs from our Chancellor, poet </a:t>
            </a:r>
            <a:r>
              <a:rPr lang="en-GB" sz="1200" baseline="0" dirty="0" err="1" smtClean="0">
                <a:solidFill>
                  <a:srgbClr val="FF0000"/>
                </a:solidFill>
              </a:rPr>
              <a:t>Lemn</a:t>
            </a:r>
            <a:r>
              <a:rPr lang="en-GB" sz="1200" baseline="0" dirty="0" smtClean="0">
                <a:solidFill>
                  <a:srgbClr val="FF0000"/>
                </a:solidFill>
              </a:rPr>
              <a:t> </a:t>
            </a:r>
            <a:r>
              <a:rPr lang="en-GB" sz="1200" baseline="0" dirty="0" err="1" smtClean="0">
                <a:solidFill>
                  <a:srgbClr val="FF0000"/>
                </a:solidFill>
              </a:rPr>
              <a:t>Sissay</a:t>
            </a:r>
            <a:r>
              <a:rPr lang="en-GB" sz="1200" baseline="0" dirty="0" smtClean="0">
                <a:solidFill>
                  <a:srgbClr val="FF0000"/>
                </a:solidFill>
              </a:rPr>
              <a:t> during our graduation ceremonies, or personalised GIF content we sent out to new students celebrating on results day.</a:t>
            </a:r>
            <a:endParaRPr lang="en-GB" sz="1200" dirty="0" smtClean="0">
              <a:solidFill>
                <a:srgbClr val="FF0000"/>
              </a:solidFill>
            </a:endParaRPr>
          </a:p>
          <a:p>
            <a:endParaRPr lang="en-GB" sz="1200" b="0" i="0" kern="1200" dirty="0" smtClean="0">
              <a:solidFill>
                <a:schemeClr val="tx1"/>
              </a:solidFill>
              <a:effectLst/>
              <a:latin typeface="+mn-lt"/>
              <a:ea typeface="+mn-ea"/>
              <a:cs typeface="+mn-cs"/>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E6CC1CF-6344-A04D-93F0-6E174D9AA91B}" type="slidenum">
              <a:rPr lang="en-US" sz="1200"/>
              <a:pPr eaLnBrk="1" fontAlgn="base" hangingPunct="1">
                <a:spcBef>
                  <a:spcPct val="0"/>
                </a:spcBef>
                <a:spcAft>
                  <a:spcPct val="0"/>
                </a:spcAft>
              </a:pPr>
              <a:t>65</a:t>
            </a:fld>
            <a:endParaRPr lang="en-US" sz="1200" dirty="0"/>
          </a:p>
        </p:txBody>
      </p:sp>
    </p:spTree>
    <p:extLst>
      <p:ext uri="{BB962C8B-B14F-4D97-AF65-F5344CB8AC3E}">
        <p14:creationId xmlns:p14="http://schemas.microsoft.com/office/powerpoint/2010/main" val="23150835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We</a:t>
            </a:r>
            <a:r>
              <a:rPr lang="en-US" baseline="0" dirty="0" smtClean="0"/>
              <a:t>’ve made improvements in the past 12 months around academic engagement, regularly providing researchers a showcase to talk about their world-leading work. Here’s an example, with academics providing ‘diary room’ style predictions from their offices. It’s natural, genuine and didn’t take a lot of equipment or editing time. The experts are speaking directly to a viewer, so viewers can directly identify and learn from them, like they’re in the same room. </a:t>
            </a:r>
          </a:p>
          <a:p>
            <a:endParaRPr lang="en-US" baseline="0" dirty="0" smtClean="0"/>
          </a:p>
          <a:p>
            <a:r>
              <a:rPr lang="en-US" baseline="0" dirty="0" smtClean="0"/>
              <a:t>These 15-30 second clips were released via social at the start of January. Increasingly, social videos are watched with the sound off, so we subtitle or caption all of our content to make it accessible. We use a square size or vertical format, which takes up more space on a mobile screen than a traditional 16:9. </a:t>
            </a:r>
          </a:p>
          <a:p>
            <a:endParaRPr lang="en-US" b="1" baseline="0" dirty="0" smtClean="0"/>
          </a:p>
          <a:p>
            <a:r>
              <a:rPr lang="en-US" b="1" baseline="0" dirty="0" smtClean="0"/>
              <a:t>We think about content with a mobile-first mindset, as we know that 9 in 10 of the 3 billion people that use social each month, do so via mobile</a:t>
            </a:r>
            <a:r>
              <a:rPr lang="en-US" b="0" baseline="0" dirty="0" smtClean="0"/>
              <a:t>. (We Are Social, 2018).</a:t>
            </a:r>
            <a:endParaRPr lang="en-US" b="0" dirty="0" smtClean="0"/>
          </a:p>
          <a:p>
            <a:endParaRPr lang="en-GB" sz="1200" b="0" i="0" kern="1200" dirty="0" smtClean="0">
              <a:solidFill>
                <a:schemeClr val="tx1"/>
              </a:solidFill>
              <a:effectLst/>
              <a:latin typeface="+mn-lt"/>
              <a:ea typeface="+mn-ea"/>
              <a:cs typeface="+mn-cs"/>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E6CC1CF-6344-A04D-93F0-6E174D9AA91B}" type="slidenum">
              <a:rPr lang="en-US" sz="1200"/>
              <a:pPr eaLnBrk="1" fontAlgn="base" hangingPunct="1">
                <a:spcBef>
                  <a:spcPct val="0"/>
                </a:spcBef>
                <a:spcAft>
                  <a:spcPct val="0"/>
                </a:spcAft>
              </a:pPr>
              <a:t>66</a:t>
            </a:fld>
            <a:endParaRPr lang="en-US" sz="1200" dirty="0"/>
          </a:p>
        </p:txBody>
      </p:sp>
    </p:spTree>
    <p:extLst>
      <p:ext uri="{BB962C8B-B14F-4D97-AF65-F5344CB8AC3E}">
        <p14:creationId xmlns:p14="http://schemas.microsoft.com/office/powerpoint/2010/main" val="23150835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50800" marR="0" lvl="0" indent="0" algn="l" rtl="0">
              <a:lnSpc>
                <a:spcPct val="100000"/>
              </a:lnSpc>
              <a:spcBef>
                <a:spcPts val="600"/>
              </a:spcBef>
              <a:spcAft>
                <a:spcPts val="0"/>
              </a:spcAft>
              <a:buClr>
                <a:srgbClr val="000000"/>
              </a:buClr>
              <a:buSzPts val="2800"/>
              <a:buFont typeface="Arial"/>
              <a:buNone/>
            </a:pPr>
            <a:r>
              <a:rPr lang="en-GB" sz="1200" dirty="0" smtClean="0">
                <a:solidFill>
                  <a:srgbClr val="FF0000"/>
                </a:solidFill>
              </a:rPr>
              <a:t>https://youtu.be/WXiOXCmZ14I</a:t>
            </a:r>
          </a:p>
          <a:p>
            <a:pPr marL="50800" marR="0" lvl="0" indent="0" algn="l" rtl="0">
              <a:lnSpc>
                <a:spcPct val="100000"/>
              </a:lnSpc>
              <a:spcBef>
                <a:spcPts val="600"/>
              </a:spcBef>
              <a:spcAft>
                <a:spcPts val="0"/>
              </a:spcAft>
              <a:buClr>
                <a:srgbClr val="000000"/>
              </a:buClr>
              <a:buSzPts val="2800"/>
              <a:buFont typeface="Arial"/>
              <a:buNone/>
            </a:pPr>
            <a:endParaRPr lang="en-GB" sz="1200" dirty="0" smtClean="0">
              <a:solidFill>
                <a:srgbClr val="FF0000"/>
              </a:solidFill>
            </a:endParaRPr>
          </a:p>
          <a:p>
            <a:pPr marL="50800" marR="0" lvl="0" indent="0" algn="l" rtl="0">
              <a:lnSpc>
                <a:spcPct val="100000"/>
              </a:lnSpc>
              <a:spcBef>
                <a:spcPts val="600"/>
              </a:spcBef>
              <a:spcAft>
                <a:spcPts val="0"/>
              </a:spcAft>
              <a:buClr>
                <a:srgbClr val="000000"/>
              </a:buClr>
              <a:buSzPts val="2800"/>
              <a:buFont typeface="Arial"/>
              <a:buNone/>
            </a:pPr>
            <a:r>
              <a:rPr lang="en-GB" sz="1200" dirty="0" smtClean="0">
                <a:solidFill>
                  <a:srgbClr val="FF0000"/>
                </a:solidFill>
              </a:rPr>
              <a:t>We’ve put students at the heart of our content. Here’s a nice example of content produced</a:t>
            </a:r>
            <a:r>
              <a:rPr lang="en-GB" sz="1200" baseline="0" dirty="0" smtClean="0">
                <a:solidFill>
                  <a:srgbClr val="FF0000"/>
                </a:solidFill>
              </a:rPr>
              <a:t> with student ambassadors to help new students before they arrived on campus in September.</a:t>
            </a:r>
          </a:p>
          <a:p>
            <a:pPr marL="50800" marR="0" lvl="0" indent="0" algn="l" rtl="0">
              <a:lnSpc>
                <a:spcPct val="100000"/>
              </a:lnSpc>
              <a:spcBef>
                <a:spcPts val="600"/>
              </a:spcBef>
              <a:spcAft>
                <a:spcPts val="0"/>
              </a:spcAft>
              <a:buClr>
                <a:srgbClr val="000000"/>
              </a:buClr>
              <a:buSzPts val="2800"/>
              <a:buFont typeface="Arial"/>
              <a:buNone/>
            </a:pPr>
            <a:endParaRPr lang="en-GB" sz="1200" baseline="0" dirty="0" smtClean="0">
              <a:solidFill>
                <a:srgbClr val="FF0000"/>
              </a:solidFill>
            </a:endParaRPr>
          </a:p>
          <a:p>
            <a:pPr marL="50800" marR="0" lvl="0" indent="0" algn="l" rtl="0">
              <a:lnSpc>
                <a:spcPct val="100000"/>
              </a:lnSpc>
              <a:spcBef>
                <a:spcPts val="600"/>
              </a:spcBef>
              <a:spcAft>
                <a:spcPts val="0"/>
              </a:spcAft>
              <a:buClr>
                <a:srgbClr val="000000"/>
              </a:buClr>
              <a:buSzPts val="2800"/>
              <a:buFont typeface="Arial"/>
              <a:buNone/>
            </a:pPr>
            <a:r>
              <a:rPr lang="en-GB" sz="1200" baseline="0" dirty="0" smtClean="0">
                <a:solidFill>
                  <a:srgbClr val="FF0000"/>
                </a:solidFill>
              </a:rPr>
              <a:t>Again, it follows the square format, with additional captions and graphics to encourage engagement and shares. This was viewed over 8,000 times in September 2018. </a:t>
            </a:r>
          </a:p>
          <a:p>
            <a:endParaRPr lang="en-GB" sz="1200" b="0" i="0" kern="1200" dirty="0" smtClean="0">
              <a:solidFill>
                <a:schemeClr val="tx1"/>
              </a:solidFill>
              <a:effectLst/>
              <a:latin typeface="+mn-lt"/>
              <a:ea typeface="+mn-ea"/>
              <a:cs typeface="+mn-cs"/>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E6CC1CF-6344-A04D-93F0-6E174D9AA91B}" type="slidenum">
              <a:rPr lang="en-US" sz="1200"/>
              <a:pPr eaLnBrk="1" fontAlgn="base" hangingPunct="1">
                <a:spcBef>
                  <a:spcPct val="0"/>
                </a:spcBef>
                <a:spcAft>
                  <a:spcPct val="0"/>
                </a:spcAft>
              </a:pPr>
              <a:t>67</a:t>
            </a:fld>
            <a:endParaRPr lang="en-US" sz="1200" dirty="0"/>
          </a:p>
        </p:txBody>
      </p:sp>
    </p:spTree>
    <p:extLst>
      <p:ext uri="{BB962C8B-B14F-4D97-AF65-F5344CB8AC3E}">
        <p14:creationId xmlns:p14="http://schemas.microsoft.com/office/powerpoint/2010/main" val="23150835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smtClean="0">
                <a:solidFill>
                  <a:schemeClr val="dk1"/>
                </a:solidFill>
              </a:rPr>
              <a:t>AB. </a:t>
            </a:r>
            <a:r>
              <a:rPr lang="en-US" baseline="0" dirty="0" smtClean="0">
                <a:solidFill>
                  <a:schemeClr val="dk1"/>
                </a:solidFill>
              </a:rPr>
              <a:t>5 MINUTE BREAK.</a:t>
            </a:r>
            <a:endParaRPr lang="en-US" dirty="0" smtClean="0">
              <a:solidFill>
                <a:schemeClr val="dk1"/>
              </a:solidFill>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68</a:t>
            </a:fld>
            <a:endParaRPr lang="en-US" dirty="0"/>
          </a:p>
        </p:txBody>
      </p:sp>
    </p:spTree>
    <p:extLst>
      <p:ext uri="{BB962C8B-B14F-4D97-AF65-F5344CB8AC3E}">
        <p14:creationId xmlns:p14="http://schemas.microsoft.com/office/powerpoint/2010/main" val="12647725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Why analytics matter</a:t>
            </a:r>
          </a:p>
          <a:p>
            <a:r>
              <a:rPr lang="en-GB" sz="1200" b="0" i="0" kern="1200" dirty="0" smtClean="0">
                <a:solidFill>
                  <a:schemeClr val="tx1"/>
                </a:solidFill>
                <a:effectLst/>
                <a:latin typeface="+mn-lt"/>
                <a:ea typeface="+mn-ea"/>
                <a:cs typeface="+mn-cs"/>
              </a:rPr>
              <a:t>How analytics can help you gain executive buy-in and develop your social media</a:t>
            </a:r>
          </a:p>
          <a:p>
            <a:r>
              <a:rPr lang="en-GB" sz="1200" b="0" i="0" kern="1200" dirty="0" smtClean="0">
                <a:solidFill>
                  <a:schemeClr val="tx1"/>
                </a:solidFill>
                <a:effectLst/>
                <a:latin typeface="+mn-lt"/>
                <a:ea typeface="+mn-ea"/>
                <a:cs typeface="+mn-cs"/>
              </a:rPr>
              <a:t>How you can use analytics to tell a powerful story internally</a:t>
            </a:r>
          </a:p>
          <a:p>
            <a:r>
              <a:rPr lang="en-GB" sz="1200" b="0" i="0" kern="1200" dirty="0" smtClean="0">
                <a:solidFill>
                  <a:schemeClr val="tx1"/>
                </a:solidFill>
                <a:effectLst/>
                <a:latin typeface="+mn-lt"/>
                <a:ea typeface="+mn-ea"/>
                <a:cs typeface="+mn-cs"/>
              </a:rPr>
              <a:t>Understanding analytics and what you should measure and why</a:t>
            </a:r>
          </a:p>
          <a:p>
            <a:r>
              <a:rPr lang="en-GB" sz="1200" b="0" i="0" kern="1200" dirty="0" smtClean="0">
                <a:solidFill>
                  <a:schemeClr val="tx1"/>
                </a:solidFill>
                <a:effectLst/>
                <a:latin typeface="+mn-lt"/>
                <a:ea typeface="+mn-ea"/>
                <a:cs typeface="+mn-cs"/>
              </a:rPr>
              <a:t>How to use analytics to make your content more effective</a:t>
            </a:r>
          </a:p>
        </p:txBody>
      </p:sp>
      <p:sp>
        <p:nvSpPr>
          <p:cNvPr id="4" name="Slide Number Placeholder 3"/>
          <p:cNvSpPr>
            <a:spLocks noGrp="1"/>
          </p:cNvSpPr>
          <p:nvPr>
            <p:ph type="sldNum" sz="quarter" idx="10"/>
          </p:nvPr>
        </p:nvSpPr>
        <p:spPr/>
        <p:txBody>
          <a:bodyPr/>
          <a:lstStyle/>
          <a:p>
            <a:fld id="{866585A8-1790-134B-BCD0-53E8515CD8F6}" type="slidenum">
              <a:rPr lang="en-US" smtClean="0"/>
              <a:t>69</a:t>
            </a:fld>
            <a:endParaRPr lang="en-US" dirty="0"/>
          </a:p>
        </p:txBody>
      </p:sp>
    </p:spTree>
    <p:extLst>
      <p:ext uri="{BB962C8B-B14F-4D97-AF65-F5344CB8AC3E}">
        <p14:creationId xmlns:p14="http://schemas.microsoft.com/office/powerpoint/2010/main" val="824803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7</a:t>
            </a:fld>
            <a:endParaRPr lang="en-US" dirty="0"/>
          </a:p>
        </p:txBody>
      </p:sp>
    </p:spTree>
    <p:extLst>
      <p:ext uri="{BB962C8B-B14F-4D97-AF65-F5344CB8AC3E}">
        <p14:creationId xmlns:p14="http://schemas.microsoft.com/office/powerpoint/2010/main" val="38864852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smtClean="0">
                <a:solidFill>
                  <a:schemeClr val="dk1"/>
                </a:solidFill>
              </a:rPr>
              <a:t>AB. Ask the audience.</a:t>
            </a:r>
          </a:p>
        </p:txBody>
      </p:sp>
      <p:sp>
        <p:nvSpPr>
          <p:cNvPr id="4" name="Slide Number Placeholder 3"/>
          <p:cNvSpPr>
            <a:spLocks noGrp="1"/>
          </p:cNvSpPr>
          <p:nvPr>
            <p:ph type="sldNum" sz="quarter" idx="10"/>
          </p:nvPr>
        </p:nvSpPr>
        <p:spPr/>
        <p:txBody>
          <a:bodyPr/>
          <a:lstStyle/>
          <a:p>
            <a:fld id="{866585A8-1790-134B-BCD0-53E8515CD8F6}" type="slidenum">
              <a:rPr lang="en-US" smtClean="0"/>
              <a:t>70</a:t>
            </a:fld>
            <a:endParaRPr lang="en-US" dirty="0"/>
          </a:p>
        </p:txBody>
      </p:sp>
    </p:spTree>
    <p:extLst>
      <p:ext uri="{BB962C8B-B14F-4D97-AF65-F5344CB8AC3E}">
        <p14:creationId xmlns:p14="http://schemas.microsoft.com/office/powerpoint/2010/main" val="4517967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smtClean="0"/>
              <a:t>AB</a:t>
            </a:r>
          </a:p>
        </p:txBody>
      </p:sp>
      <p:sp>
        <p:nvSpPr>
          <p:cNvPr id="4" name="Slide Number Placeholder 3"/>
          <p:cNvSpPr>
            <a:spLocks noGrp="1"/>
          </p:cNvSpPr>
          <p:nvPr>
            <p:ph type="sldNum" sz="quarter" idx="10"/>
          </p:nvPr>
        </p:nvSpPr>
        <p:spPr/>
        <p:txBody>
          <a:bodyPr/>
          <a:lstStyle/>
          <a:p>
            <a:fld id="{866585A8-1790-134B-BCD0-53E8515CD8F6}" type="slidenum">
              <a:rPr lang="en-US" smtClean="0"/>
              <a:t>71</a:t>
            </a:fld>
            <a:endParaRPr lang="en-US" dirty="0"/>
          </a:p>
        </p:txBody>
      </p:sp>
    </p:spTree>
    <p:extLst>
      <p:ext uri="{BB962C8B-B14F-4D97-AF65-F5344CB8AC3E}">
        <p14:creationId xmlns:p14="http://schemas.microsoft.com/office/powerpoint/2010/main" val="24851961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72</a:t>
            </a:fld>
            <a:endParaRPr lang="en-US" dirty="0"/>
          </a:p>
        </p:txBody>
      </p:sp>
    </p:spTree>
    <p:extLst>
      <p:ext uri="{BB962C8B-B14F-4D97-AF65-F5344CB8AC3E}">
        <p14:creationId xmlns:p14="http://schemas.microsoft.com/office/powerpoint/2010/main" val="13481933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73</a:t>
            </a:fld>
            <a:endParaRPr lang="en-US" dirty="0"/>
          </a:p>
        </p:txBody>
      </p:sp>
    </p:spTree>
    <p:extLst>
      <p:ext uri="{BB962C8B-B14F-4D97-AF65-F5344CB8AC3E}">
        <p14:creationId xmlns:p14="http://schemas.microsoft.com/office/powerpoint/2010/main" val="14718724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b="0" i="0" kern="1200" dirty="0" smtClean="0">
                <a:solidFill>
                  <a:schemeClr val="tx1"/>
                </a:solidFill>
                <a:effectLst/>
                <a:latin typeface="+mn-lt"/>
                <a:ea typeface="+mn-ea"/>
                <a:cs typeface="+mn-cs"/>
              </a:rPr>
              <a:t>Introduction to the social media maturity model and why it matters</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USE</a:t>
            </a:r>
            <a:r>
              <a:rPr lang="en-GB" sz="1200" b="0" i="0" kern="1200" baseline="0" dirty="0" smtClean="0">
                <a:solidFill>
                  <a:schemeClr val="tx1"/>
                </a:solidFill>
                <a:effectLst/>
                <a:latin typeface="+mn-lt"/>
                <a:ea typeface="+mn-ea"/>
                <a:cs typeface="+mn-cs"/>
              </a:rPr>
              <a:t> HOOTSUITE MODEL</a:t>
            </a:r>
            <a:endParaRPr lang="en-GB" sz="1200" b="0" i="0" kern="1200" dirty="0" smtClean="0">
              <a:solidFill>
                <a:schemeClr val="tx1"/>
              </a:solidFill>
              <a:effectLst/>
              <a:latin typeface="+mn-lt"/>
              <a:ea typeface="+mn-ea"/>
              <a:cs typeface="+mn-cs"/>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E6CC1CF-6344-A04D-93F0-6E174D9AA91B}" type="slidenum">
              <a:rPr lang="en-US" sz="1200"/>
              <a:pPr eaLnBrk="1" fontAlgn="base" hangingPunct="1">
                <a:spcBef>
                  <a:spcPct val="0"/>
                </a:spcBef>
                <a:spcAft>
                  <a:spcPct val="0"/>
                </a:spcAft>
              </a:pPr>
              <a:t>74</a:t>
            </a:fld>
            <a:endParaRPr lang="en-US" sz="1200" dirty="0"/>
          </a:p>
        </p:txBody>
      </p:sp>
    </p:spTree>
    <p:extLst>
      <p:ext uri="{BB962C8B-B14F-4D97-AF65-F5344CB8AC3E}">
        <p14:creationId xmlns:p14="http://schemas.microsoft.com/office/powerpoint/2010/main" val="41579634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Why customer service on social media is so important to the public sector</a:t>
            </a:r>
          </a:p>
          <a:p>
            <a:r>
              <a:rPr lang="en-GB" sz="1200" b="0" i="0" kern="1200" dirty="0" smtClean="0">
                <a:solidFill>
                  <a:schemeClr val="tx1"/>
                </a:solidFill>
                <a:effectLst/>
                <a:latin typeface="+mn-lt"/>
                <a:ea typeface="+mn-ea"/>
                <a:cs typeface="+mn-cs"/>
              </a:rPr>
              <a:t>The difference between customer service on social media and ‘social customer service’</a:t>
            </a:r>
          </a:p>
          <a:p>
            <a:r>
              <a:rPr lang="en-GB" sz="1200" b="0" i="0" kern="1200" dirty="0" smtClean="0">
                <a:solidFill>
                  <a:schemeClr val="tx1"/>
                </a:solidFill>
                <a:effectLst/>
                <a:latin typeface="+mn-lt"/>
                <a:ea typeface="+mn-ea"/>
                <a:cs typeface="+mn-cs"/>
              </a:rPr>
              <a:t>The risks and opportunities of social customer service</a:t>
            </a:r>
          </a:p>
          <a:p>
            <a:r>
              <a:rPr lang="en-GB" sz="1200" b="0" i="0" kern="1200" dirty="0" smtClean="0">
                <a:solidFill>
                  <a:schemeClr val="tx1"/>
                </a:solidFill>
                <a:effectLst/>
                <a:latin typeface="+mn-lt"/>
                <a:ea typeface="+mn-ea"/>
                <a:cs typeface="+mn-cs"/>
              </a:rPr>
              <a:t>Social customer service case study: </a:t>
            </a:r>
          </a:p>
          <a:p>
            <a:r>
              <a:rPr lang="en-GB" sz="1200" b="0" i="0" kern="1200" dirty="0" smtClean="0">
                <a:solidFill>
                  <a:schemeClr val="tx1"/>
                </a:solidFill>
                <a:effectLst/>
                <a:latin typeface="+mn-lt"/>
                <a:ea typeface="+mn-ea"/>
                <a:cs typeface="+mn-cs"/>
              </a:rPr>
              <a:t>Humans not Robots: How ‘being human’ online will revolutionise your social customer service</a:t>
            </a:r>
          </a:p>
          <a:p>
            <a:r>
              <a:rPr lang="en-GB" sz="1200" b="0" i="0" kern="1200" dirty="0" smtClean="0">
                <a:solidFill>
                  <a:schemeClr val="tx1"/>
                </a:solidFill>
                <a:effectLst/>
                <a:latin typeface="+mn-lt"/>
                <a:ea typeface="+mn-ea"/>
                <a:cs typeface="+mn-cs"/>
              </a:rPr>
              <a:t>The importance of having a ‘social customer service playbook’ and how to create one</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75</a:t>
            </a:fld>
            <a:endParaRPr lang="en-US" dirty="0"/>
          </a:p>
        </p:txBody>
      </p:sp>
    </p:spTree>
    <p:extLst>
      <p:ext uri="{BB962C8B-B14F-4D97-AF65-F5344CB8AC3E}">
        <p14:creationId xmlns:p14="http://schemas.microsoft.com/office/powerpoint/2010/main" val="1495683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Why customer service on social media is so important to the public sector</a:t>
            </a:r>
          </a:p>
          <a:p>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76</a:t>
            </a:fld>
            <a:endParaRPr lang="en-US" dirty="0"/>
          </a:p>
        </p:txBody>
      </p:sp>
    </p:spTree>
    <p:extLst>
      <p:ext uri="{BB962C8B-B14F-4D97-AF65-F5344CB8AC3E}">
        <p14:creationId xmlns:p14="http://schemas.microsoft.com/office/powerpoint/2010/main" val="16529632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Why customer service on social media is so important to the public sector</a:t>
            </a:r>
          </a:p>
          <a:p>
            <a:r>
              <a:rPr lang="en-GB" sz="1200" b="0" i="0" kern="1200" dirty="0" smtClean="0">
                <a:solidFill>
                  <a:schemeClr val="tx1"/>
                </a:solidFill>
                <a:effectLst/>
                <a:latin typeface="+mn-lt"/>
                <a:ea typeface="+mn-ea"/>
                <a:cs typeface="+mn-cs"/>
              </a:rPr>
              <a:t>The difference between customer service on social media and ‘social customer service’</a:t>
            </a:r>
          </a:p>
          <a:p>
            <a:r>
              <a:rPr lang="en-GB" sz="1200" b="0" i="0" kern="1200" dirty="0" smtClean="0">
                <a:solidFill>
                  <a:schemeClr val="tx1"/>
                </a:solidFill>
                <a:effectLst/>
                <a:latin typeface="+mn-lt"/>
                <a:ea typeface="+mn-ea"/>
                <a:cs typeface="+mn-cs"/>
              </a:rPr>
              <a:t>The risks and opportunities of social customer service</a:t>
            </a:r>
          </a:p>
          <a:p>
            <a:r>
              <a:rPr lang="en-GB" sz="1200" b="0" i="0" kern="1200" dirty="0" smtClean="0">
                <a:solidFill>
                  <a:schemeClr val="tx1"/>
                </a:solidFill>
                <a:effectLst/>
                <a:latin typeface="+mn-lt"/>
                <a:ea typeface="+mn-ea"/>
                <a:cs typeface="+mn-cs"/>
              </a:rPr>
              <a:t>Social customer service case study: </a:t>
            </a:r>
          </a:p>
          <a:p>
            <a:r>
              <a:rPr lang="en-GB" sz="1200" b="0" i="0" kern="1200" dirty="0" smtClean="0">
                <a:solidFill>
                  <a:schemeClr val="tx1"/>
                </a:solidFill>
                <a:effectLst/>
                <a:latin typeface="+mn-lt"/>
                <a:ea typeface="+mn-ea"/>
                <a:cs typeface="+mn-cs"/>
              </a:rPr>
              <a:t>Humans not Robots: How ‘being human’ online will revolutionise your social customer service</a:t>
            </a:r>
          </a:p>
          <a:p>
            <a:r>
              <a:rPr lang="en-GB" sz="1200" b="0" i="0" kern="1200" dirty="0" smtClean="0">
                <a:solidFill>
                  <a:schemeClr val="tx1"/>
                </a:solidFill>
                <a:effectLst/>
                <a:latin typeface="+mn-lt"/>
                <a:ea typeface="+mn-ea"/>
                <a:cs typeface="+mn-cs"/>
              </a:rPr>
              <a:t>The importance of having a ‘social customer service playbook’ and how to create one</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77</a:t>
            </a:fld>
            <a:endParaRPr lang="en-US" dirty="0"/>
          </a:p>
        </p:txBody>
      </p:sp>
    </p:spTree>
    <p:extLst>
      <p:ext uri="{BB962C8B-B14F-4D97-AF65-F5344CB8AC3E}">
        <p14:creationId xmlns:p14="http://schemas.microsoft.com/office/powerpoint/2010/main" val="491324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Why customer service on social media is so important to the public sector</a:t>
            </a:r>
          </a:p>
          <a:p>
            <a:r>
              <a:rPr lang="en-GB" sz="1200" b="0" i="0" kern="1200" dirty="0" smtClean="0">
                <a:solidFill>
                  <a:schemeClr val="tx1"/>
                </a:solidFill>
                <a:effectLst/>
                <a:latin typeface="+mn-lt"/>
                <a:ea typeface="+mn-ea"/>
                <a:cs typeface="+mn-cs"/>
              </a:rPr>
              <a:t>The difference between customer service on social media and ‘social customer service’</a:t>
            </a:r>
          </a:p>
          <a:p>
            <a:r>
              <a:rPr lang="en-GB" sz="1200" b="0" i="0" kern="1200" dirty="0" smtClean="0">
                <a:solidFill>
                  <a:schemeClr val="tx1"/>
                </a:solidFill>
                <a:effectLst/>
                <a:latin typeface="+mn-lt"/>
                <a:ea typeface="+mn-ea"/>
                <a:cs typeface="+mn-cs"/>
              </a:rPr>
              <a:t>The risks and opportunities of social customer service</a:t>
            </a:r>
          </a:p>
          <a:p>
            <a:r>
              <a:rPr lang="en-GB" sz="1200" b="0" i="0" kern="1200" dirty="0" smtClean="0">
                <a:solidFill>
                  <a:schemeClr val="tx1"/>
                </a:solidFill>
                <a:effectLst/>
                <a:latin typeface="+mn-lt"/>
                <a:ea typeface="+mn-ea"/>
                <a:cs typeface="+mn-cs"/>
              </a:rPr>
              <a:t>Social customer service case study: </a:t>
            </a:r>
          </a:p>
          <a:p>
            <a:r>
              <a:rPr lang="en-GB" sz="1200" b="0" i="0" kern="1200" dirty="0" smtClean="0">
                <a:solidFill>
                  <a:schemeClr val="tx1"/>
                </a:solidFill>
                <a:effectLst/>
                <a:latin typeface="+mn-lt"/>
                <a:ea typeface="+mn-ea"/>
                <a:cs typeface="+mn-cs"/>
              </a:rPr>
              <a:t>Humans not Robots: How ‘being human’ online will revolutionise your social customer service</a:t>
            </a:r>
          </a:p>
          <a:p>
            <a:r>
              <a:rPr lang="en-GB" sz="1200" b="0" i="0" kern="1200" dirty="0" smtClean="0">
                <a:solidFill>
                  <a:schemeClr val="tx1"/>
                </a:solidFill>
                <a:effectLst/>
                <a:latin typeface="+mn-lt"/>
                <a:ea typeface="+mn-ea"/>
                <a:cs typeface="+mn-cs"/>
              </a:rPr>
              <a:t>The importance of having a ‘social customer service playbook’ and how to create one</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78</a:t>
            </a:fld>
            <a:endParaRPr lang="en-US" dirty="0"/>
          </a:p>
        </p:txBody>
      </p:sp>
    </p:spTree>
    <p:extLst>
      <p:ext uri="{BB962C8B-B14F-4D97-AF65-F5344CB8AC3E}">
        <p14:creationId xmlns:p14="http://schemas.microsoft.com/office/powerpoint/2010/main" val="40780048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Why customer service on social media is so important to the public sector</a:t>
            </a:r>
          </a:p>
          <a:p>
            <a:r>
              <a:rPr lang="en-GB" sz="1200" b="0" i="0" kern="1200" dirty="0" smtClean="0">
                <a:solidFill>
                  <a:schemeClr val="tx1"/>
                </a:solidFill>
                <a:effectLst/>
                <a:latin typeface="+mn-lt"/>
                <a:ea typeface="+mn-ea"/>
                <a:cs typeface="+mn-cs"/>
              </a:rPr>
              <a:t>The difference between customer service on social media and ‘social customer service’</a:t>
            </a:r>
          </a:p>
          <a:p>
            <a:r>
              <a:rPr lang="en-GB" sz="1200" b="0" i="0" kern="1200" dirty="0" smtClean="0">
                <a:solidFill>
                  <a:schemeClr val="tx1"/>
                </a:solidFill>
                <a:effectLst/>
                <a:latin typeface="+mn-lt"/>
                <a:ea typeface="+mn-ea"/>
                <a:cs typeface="+mn-cs"/>
              </a:rPr>
              <a:t>The risks and opportunities of social customer service</a:t>
            </a:r>
          </a:p>
          <a:p>
            <a:r>
              <a:rPr lang="en-GB" sz="1200" b="0" i="0" kern="1200" dirty="0" smtClean="0">
                <a:solidFill>
                  <a:schemeClr val="tx1"/>
                </a:solidFill>
                <a:effectLst/>
                <a:latin typeface="+mn-lt"/>
                <a:ea typeface="+mn-ea"/>
                <a:cs typeface="+mn-cs"/>
              </a:rPr>
              <a:t>Social customer service case study: </a:t>
            </a:r>
          </a:p>
          <a:p>
            <a:r>
              <a:rPr lang="en-GB" sz="1200" b="0" i="0" kern="1200" dirty="0" smtClean="0">
                <a:solidFill>
                  <a:schemeClr val="tx1"/>
                </a:solidFill>
                <a:effectLst/>
                <a:latin typeface="+mn-lt"/>
                <a:ea typeface="+mn-ea"/>
                <a:cs typeface="+mn-cs"/>
              </a:rPr>
              <a:t>Humans not Robots: How ‘being human’ online will revolutionise your social customer service</a:t>
            </a:r>
          </a:p>
          <a:p>
            <a:r>
              <a:rPr lang="en-GB" sz="1200" b="0" i="0" kern="1200" dirty="0" smtClean="0">
                <a:solidFill>
                  <a:schemeClr val="tx1"/>
                </a:solidFill>
                <a:effectLst/>
                <a:latin typeface="+mn-lt"/>
                <a:ea typeface="+mn-ea"/>
                <a:cs typeface="+mn-cs"/>
              </a:rPr>
              <a:t>The importance of having a ‘social customer service playbook’ and how to create one</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79</a:t>
            </a:fld>
            <a:endParaRPr lang="en-US" dirty="0"/>
          </a:p>
        </p:txBody>
      </p:sp>
    </p:spTree>
    <p:extLst>
      <p:ext uri="{BB962C8B-B14F-4D97-AF65-F5344CB8AC3E}">
        <p14:creationId xmlns:p14="http://schemas.microsoft.com/office/powerpoint/2010/main" val="1098236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b="1"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8</a:t>
            </a:fld>
            <a:endParaRPr lang="en-US" dirty="0"/>
          </a:p>
        </p:txBody>
      </p:sp>
    </p:spTree>
    <p:extLst>
      <p:ext uri="{BB962C8B-B14F-4D97-AF65-F5344CB8AC3E}">
        <p14:creationId xmlns:p14="http://schemas.microsoft.com/office/powerpoint/2010/main" val="265476484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latin typeface="Arial" panose="020B0604020202020204" pitchFamily="34" charset="0"/>
                <a:cs typeface="Arial" panose="020B0604020202020204" pitchFamily="34" charset="0"/>
              </a:rPr>
              <a:t>AB. </a:t>
            </a:r>
          </a:p>
        </p:txBody>
      </p:sp>
      <p:sp>
        <p:nvSpPr>
          <p:cNvPr id="4" name="Slide Number Placeholder 3"/>
          <p:cNvSpPr>
            <a:spLocks noGrp="1"/>
          </p:cNvSpPr>
          <p:nvPr>
            <p:ph type="sldNum" sz="quarter" idx="10"/>
          </p:nvPr>
        </p:nvSpPr>
        <p:spPr/>
        <p:txBody>
          <a:bodyPr/>
          <a:lstStyle/>
          <a:p>
            <a:fld id="{866585A8-1790-134B-BCD0-53E8515CD8F6}" type="slidenum">
              <a:rPr lang="en-US" smtClean="0"/>
              <a:t>80</a:t>
            </a:fld>
            <a:endParaRPr lang="en-US" dirty="0"/>
          </a:p>
        </p:txBody>
      </p:sp>
    </p:spTree>
    <p:extLst>
      <p:ext uri="{BB962C8B-B14F-4D97-AF65-F5344CB8AC3E}">
        <p14:creationId xmlns:p14="http://schemas.microsoft.com/office/powerpoint/2010/main" val="13632645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i="0" kern="1200" dirty="0" smtClean="0">
                <a:solidFill>
                  <a:schemeClr val="tx1"/>
                </a:solidFill>
                <a:effectLst/>
                <a:latin typeface="+mn-lt"/>
                <a:ea typeface="+mn-ea"/>
                <a:cs typeface="+mn-cs"/>
              </a:rPr>
              <a:t>The difference between customer service on social media and ‘social customer service’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i="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i="0" kern="1200" dirty="0" smtClean="0">
                <a:solidFill>
                  <a:schemeClr val="tx1"/>
                </a:solidFill>
                <a:effectLst/>
                <a:latin typeface="+mn-lt"/>
                <a:ea typeface="+mn-ea"/>
                <a:cs typeface="+mn-cs"/>
              </a:rPr>
              <a:t>The risks and opportunities of social customer service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i="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81</a:t>
            </a:fld>
            <a:endParaRPr lang="en-US" dirty="0"/>
          </a:p>
        </p:txBody>
      </p:sp>
    </p:spTree>
    <p:extLst>
      <p:ext uri="{BB962C8B-B14F-4D97-AF65-F5344CB8AC3E}">
        <p14:creationId xmlns:p14="http://schemas.microsoft.com/office/powerpoint/2010/main" val="337188561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82</a:t>
            </a:fld>
            <a:endParaRPr lang="en-US" dirty="0"/>
          </a:p>
        </p:txBody>
      </p:sp>
    </p:spTree>
    <p:extLst>
      <p:ext uri="{BB962C8B-B14F-4D97-AF65-F5344CB8AC3E}">
        <p14:creationId xmlns:p14="http://schemas.microsoft.com/office/powerpoint/2010/main" val="415756926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83</a:t>
            </a:fld>
            <a:endParaRPr lang="en-US" dirty="0"/>
          </a:p>
        </p:txBody>
      </p:sp>
    </p:spTree>
    <p:extLst>
      <p:ext uri="{BB962C8B-B14F-4D97-AF65-F5344CB8AC3E}">
        <p14:creationId xmlns:p14="http://schemas.microsoft.com/office/powerpoint/2010/main" val="323346941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84</a:t>
            </a:fld>
            <a:endParaRPr lang="en-US" dirty="0"/>
          </a:p>
        </p:txBody>
      </p:sp>
    </p:spTree>
    <p:extLst>
      <p:ext uri="{BB962C8B-B14F-4D97-AF65-F5344CB8AC3E}">
        <p14:creationId xmlns:p14="http://schemas.microsoft.com/office/powerpoint/2010/main" val="323346941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85</a:t>
            </a:fld>
            <a:endParaRPr lang="en-US" dirty="0"/>
          </a:p>
        </p:txBody>
      </p:sp>
    </p:spTree>
    <p:extLst>
      <p:ext uri="{BB962C8B-B14F-4D97-AF65-F5344CB8AC3E}">
        <p14:creationId xmlns:p14="http://schemas.microsoft.com/office/powerpoint/2010/main" val="323346941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Talk about chat</a:t>
            </a:r>
            <a:r>
              <a:rPr lang="en-GB" sz="1200" b="0" i="0" kern="1200" baseline="0" dirty="0" smtClean="0">
                <a:solidFill>
                  <a:schemeClr val="tx1"/>
                </a:solidFill>
                <a:effectLst/>
                <a:latin typeface="+mn-lt"/>
                <a:ea typeface="+mn-ea"/>
                <a:cs typeface="+mn-cs"/>
              </a:rPr>
              <a:t> bots at </a:t>
            </a:r>
            <a:r>
              <a:rPr lang="en-GB" sz="1200" b="0" i="0" kern="1200" baseline="0" dirty="0" err="1" smtClean="0">
                <a:solidFill>
                  <a:schemeClr val="tx1"/>
                </a:solidFill>
                <a:effectLst/>
                <a:latin typeface="+mn-lt"/>
                <a:ea typeface="+mn-ea"/>
                <a:cs typeface="+mn-cs"/>
              </a:rPr>
              <a:t>UoM</a:t>
            </a:r>
            <a:r>
              <a:rPr lang="en-GB" sz="1200" b="0" i="0" kern="1200" baseline="0" dirty="0" smtClean="0">
                <a:solidFill>
                  <a:schemeClr val="tx1"/>
                </a:solidFill>
                <a:effectLst/>
                <a:latin typeface="+mn-lt"/>
                <a:ea typeface="+mn-ea"/>
                <a:cs typeface="+mn-cs"/>
              </a:rPr>
              <a:t>.</a:t>
            </a:r>
          </a:p>
          <a:p>
            <a:endParaRPr lang="en-GB" sz="1200" b="0" i="0" kern="1200" baseline="0" dirty="0" smtClean="0">
              <a:solidFill>
                <a:schemeClr val="tx1"/>
              </a:solidFill>
              <a:effectLst/>
              <a:latin typeface="+mn-lt"/>
              <a:ea typeface="+mn-ea"/>
              <a:cs typeface="+mn-cs"/>
            </a:endParaRPr>
          </a:p>
          <a:p>
            <a:r>
              <a:rPr lang="en-GB" sz="1200" b="0" i="0" kern="1200" baseline="0" dirty="0" smtClean="0">
                <a:solidFill>
                  <a:schemeClr val="tx1"/>
                </a:solidFill>
                <a:effectLst/>
                <a:latin typeface="+mn-lt"/>
                <a:ea typeface="+mn-ea"/>
                <a:cs typeface="+mn-cs"/>
              </a:rPr>
              <a:t>Genie app at Deakin. </a:t>
            </a:r>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86</a:t>
            </a:fld>
            <a:endParaRPr lang="en-US" dirty="0"/>
          </a:p>
        </p:txBody>
      </p:sp>
    </p:spTree>
    <p:extLst>
      <p:ext uri="{BB962C8B-B14F-4D97-AF65-F5344CB8AC3E}">
        <p14:creationId xmlns:p14="http://schemas.microsoft.com/office/powerpoint/2010/main" val="336640071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Talk about chat</a:t>
            </a:r>
            <a:r>
              <a:rPr lang="en-GB" sz="1200" b="0" i="0" kern="1200" baseline="0" dirty="0" smtClean="0">
                <a:solidFill>
                  <a:schemeClr val="tx1"/>
                </a:solidFill>
                <a:effectLst/>
                <a:latin typeface="+mn-lt"/>
                <a:ea typeface="+mn-ea"/>
                <a:cs typeface="+mn-cs"/>
              </a:rPr>
              <a:t> bots at </a:t>
            </a:r>
            <a:r>
              <a:rPr lang="en-GB" sz="1200" b="0" i="0" kern="1200" baseline="0" dirty="0" err="1" smtClean="0">
                <a:solidFill>
                  <a:schemeClr val="tx1"/>
                </a:solidFill>
                <a:effectLst/>
                <a:latin typeface="+mn-lt"/>
                <a:ea typeface="+mn-ea"/>
                <a:cs typeface="+mn-cs"/>
              </a:rPr>
              <a:t>UoM</a:t>
            </a:r>
            <a:r>
              <a:rPr lang="en-GB" sz="1200" b="0" i="0" kern="1200" baseline="0" dirty="0" smtClean="0">
                <a:solidFill>
                  <a:schemeClr val="tx1"/>
                </a:solidFill>
                <a:effectLst/>
                <a:latin typeface="+mn-lt"/>
                <a:ea typeface="+mn-ea"/>
                <a:cs typeface="+mn-cs"/>
              </a:rPr>
              <a:t>.</a:t>
            </a:r>
          </a:p>
          <a:p>
            <a:endParaRPr lang="en-GB" sz="1200" b="0" i="0" kern="1200" baseline="0" dirty="0" smtClean="0">
              <a:solidFill>
                <a:schemeClr val="tx1"/>
              </a:solidFill>
              <a:effectLst/>
              <a:latin typeface="+mn-lt"/>
              <a:ea typeface="+mn-ea"/>
              <a:cs typeface="+mn-cs"/>
            </a:endParaRPr>
          </a:p>
          <a:p>
            <a:r>
              <a:rPr lang="en-GB" sz="1200" b="0" i="0" kern="1200" baseline="0" dirty="0" smtClean="0">
                <a:solidFill>
                  <a:schemeClr val="tx1"/>
                </a:solidFill>
                <a:effectLst/>
                <a:latin typeface="+mn-lt"/>
                <a:ea typeface="+mn-ea"/>
                <a:cs typeface="+mn-cs"/>
              </a:rPr>
              <a:t>Genie app at Deakin. </a:t>
            </a:r>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87</a:t>
            </a:fld>
            <a:endParaRPr lang="en-US" dirty="0"/>
          </a:p>
        </p:txBody>
      </p:sp>
    </p:spTree>
    <p:extLst>
      <p:ext uri="{BB962C8B-B14F-4D97-AF65-F5344CB8AC3E}">
        <p14:creationId xmlns:p14="http://schemas.microsoft.com/office/powerpoint/2010/main" val="336640071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https://www.gov.uk/guidance/social-media-playbook</a:t>
            </a:r>
          </a:p>
          <a:p>
            <a:endParaRPr lang="en-GB"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88</a:t>
            </a:fld>
            <a:endParaRPr lang="en-US" dirty="0"/>
          </a:p>
        </p:txBody>
      </p:sp>
    </p:spTree>
    <p:extLst>
      <p:ext uri="{BB962C8B-B14F-4D97-AF65-F5344CB8AC3E}">
        <p14:creationId xmlns:p14="http://schemas.microsoft.com/office/powerpoint/2010/main" val="336640071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0"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89</a:t>
            </a:fld>
            <a:endParaRPr lang="en-US" dirty="0"/>
          </a:p>
        </p:txBody>
      </p:sp>
    </p:spTree>
    <p:extLst>
      <p:ext uri="{BB962C8B-B14F-4D97-AF65-F5344CB8AC3E}">
        <p14:creationId xmlns:p14="http://schemas.microsoft.com/office/powerpoint/2010/main" val="2779809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smtClean="0">
                <a:solidFill>
                  <a:schemeClr val="tx1"/>
                </a:solidFill>
                <a:effectLst/>
                <a:latin typeface="+mn-lt"/>
                <a:ea typeface="+mn-ea"/>
                <a:cs typeface="+mn-cs"/>
              </a:rPr>
              <a:t>Internet use is rising</a:t>
            </a:r>
            <a:r>
              <a:rPr lang="en-GB" sz="1200" b="0" i="0" kern="1200" dirty="0" smtClean="0">
                <a:solidFill>
                  <a:schemeClr val="tx1"/>
                </a:solidFill>
                <a:effectLst/>
                <a:latin typeface="+mn-lt"/>
                <a:ea typeface="+mn-ea"/>
                <a:cs typeface="+mn-cs"/>
              </a:rPr>
              <a:t>. On average the UK adult is online for three hours 15 minutes – that’s up 11 minutes.</a:t>
            </a:r>
          </a:p>
          <a:p>
            <a:r>
              <a:rPr lang="en-GB" sz="1200" b="1" i="0" kern="1200" dirty="0" smtClean="0">
                <a:solidFill>
                  <a:schemeClr val="tx1"/>
                </a:solidFill>
                <a:effectLst/>
                <a:latin typeface="+mn-lt"/>
                <a:ea typeface="+mn-ea"/>
                <a:cs typeface="+mn-cs"/>
              </a:rPr>
              <a:t>Social media use remains buoyant.</a:t>
            </a:r>
            <a:r>
              <a:rPr lang="en-GB" sz="1200" b="0" i="0" kern="1200" dirty="0" smtClean="0">
                <a:solidFill>
                  <a:schemeClr val="tx1"/>
                </a:solidFill>
                <a:effectLst/>
                <a:latin typeface="+mn-lt"/>
                <a:ea typeface="+mn-ea"/>
                <a:cs typeface="+mn-cs"/>
              </a:rPr>
              <a:t> A total of 70 per cent of the population have a social media account and use it regularly. That’s 39 minutes of use a day.</a:t>
            </a:r>
          </a:p>
          <a:p>
            <a:r>
              <a:rPr lang="en-GB" sz="1200" b="1" i="0" kern="1200" dirty="0" smtClean="0">
                <a:solidFill>
                  <a:schemeClr val="tx1"/>
                </a:solidFill>
                <a:effectLst/>
                <a:latin typeface="+mn-lt"/>
                <a:ea typeface="+mn-ea"/>
                <a:cs typeface="+mn-cs"/>
              </a:rPr>
              <a:t>But more people have a concern about the internet.</a:t>
            </a:r>
            <a:r>
              <a:rPr lang="en-GB" sz="1200" b="0" i="0" kern="1200" dirty="0" smtClean="0">
                <a:solidFill>
                  <a:schemeClr val="tx1"/>
                </a:solidFill>
                <a:effectLst/>
                <a:latin typeface="+mn-lt"/>
                <a:ea typeface="+mn-ea"/>
                <a:cs typeface="+mn-cs"/>
              </a:rPr>
              <a:t> Overall, 78 per cent had a concern about an aspect of the internet. Strikingly, younger people are seeing the downside far more. Compared with 61 per cent of adults having a negative online experience 79 per cent of 12 to 15-year-olds have had a poor experience. That’s everything from an unwanted friend request to bullying or trolling.</a:t>
            </a:r>
          </a:p>
          <a:p>
            <a:r>
              <a:rPr lang="en-GB" sz="1200" b="1" i="0" kern="1200" dirty="0" smtClean="0">
                <a:solidFill>
                  <a:schemeClr val="tx1"/>
                </a:solidFill>
                <a:effectLst/>
                <a:latin typeface="+mn-lt"/>
                <a:ea typeface="+mn-ea"/>
                <a:cs typeface="+mn-cs"/>
              </a:rPr>
              <a:t>Video IS becoming the internet.</a:t>
            </a:r>
            <a:r>
              <a:rPr lang="en-GB" sz="1200" b="0" i="0" kern="1200" dirty="0" smtClean="0">
                <a:solidFill>
                  <a:schemeClr val="tx1"/>
                </a:solidFill>
                <a:effectLst/>
                <a:latin typeface="+mn-lt"/>
                <a:ea typeface="+mn-ea"/>
                <a:cs typeface="+mn-cs"/>
              </a:rPr>
              <a:t> In the UK, 70 per cent of internet use by bandwidth is video. That includes streaming services, video calls and online videos. And 92 per cent of internet users use YouTube monthly with the platform on average being watched 27 minutes a day.</a:t>
            </a:r>
          </a:p>
          <a:p>
            <a:r>
              <a:rPr lang="en-GB" sz="1200" b="1" i="0" kern="1200" dirty="0" smtClean="0">
                <a:solidFill>
                  <a:schemeClr val="tx1"/>
                </a:solidFill>
                <a:effectLst/>
                <a:latin typeface="+mn-lt"/>
                <a:ea typeface="+mn-ea"/>
                <a:cs typeface="+mn-cs"/>
              </a:rPr>
              <a:t>Music video tops the You Tube chart as the most popular use but how-to guides are not far behind.</a:t>
            </a:r>
            <a:r>
              <a:rPr lang="en-GB" sz="1200" b="0" i="0" kern="1200" dirty="0" smtClean="0">
                <a:solidFill>
                  <a:schemeClr val="tx1"/>
                </a:solidFill>
                <a:effectLst/>
                <a:latin typeface="+mn-lt"/>
                <a:ea typeface="+mn-ea"/>
                <a:cs typeface="+mn-cs"/>
              </a:rPr>
              <a:t> Music video accounts for 62 per cent of use with 57 per cent ‘how to’ with 40 per cent general search.</a:t>
            </a:r>
          </a:p>
          <a:p>
            <a:r>
              <a:rPr lang="en-GB" sz="1200" b="1" i="0" kern="1200" dirty="0" smtClean="0">
                <a:solidFill>
                  <a:schemeClr val="tx1"/>
                </a:solidFill>
                <a:effectLst/>
                <a:latin typeface="+mn-lt"/>
                <a:ea typeface="+mn-ea"/>
                <a:cs typeface="+mn-cs"/>
              </a:rPr>
              <a:t>Home internet and 4G penetration remains high</a:t>
            </a:r>
            <a:r>
              <a:rPr lang="en-GB" sz="1200" b="0" i="0" kern="1200" dirty="0" smtClean="0">
                <a:solidFill>
                  <a:schemeClr val="tx1"/>
                </a:solidFill>
                <a:effectLst/>
                <a:latin typeface="+mn-lt"/>
                <a:ea typeface="+mn-ea"/>
                <a:cs typeface="+mn-cs"/>
              </a:rPr>
              <a:t>. In the UK, 87 per cent of homes have a broadband connection with 82 per cent broadband and 70 per cent using 4G.</a:t>
            </a:r>
          </a:p>
          <a:p>
            <a:r>
              <a:rPr lang="en-GB" sz="1200" b="1" i="0" kern="1200" dirty="0" smtClean="0">
                <a:solidFill>
                  <a:schemeClr val="tx1"/>
                </a:solidFill>
                <a:effectLst/>
                <a:latin typeface="+mn-lt"/>
                <a:ea typeface="+mn-ea"/>
                <a:cs typeface="+mn-cs"/>
              </a:rPr>
              <a:t>General web communications remains high in the UK.</a:t>
            </a:r>
            <a:r>
              <a:rPr lang="en-GB" sz="1200" b="0" i="0" kern="1200" dirty="0" smtClean="0">
                <a:solidFill>
                  <a:schemeClr val="tx1"/>
                </a:solidFill>
                <a:effectLst/>
                <a:latin typeface="+mn-lt"/>
                <a:ea typeface="+mn-ea"/>
                <a:cs typeface="+mn-cs"/>
              </a:rPr>
              <a:t> Email remains popular with 74 per cent using them weekly with 49 per cent using messaging apps and 73 per cent using search.</a:t>
            </a:r>
          </a:p>
          <a:p>
            <a:r>
              <a:rPr lang="en-GB" sz="1200" b="1" i="0" kern="1200" dirty="0" smtClean="0">
                <a:solidFill>
                  <a:schemeClr val="tx1"/>
                </a:solidFill>
                <a:effectLst/>
                <a:latin typeface="+mn-lt"/>
                <a:ea typeface="+mn-ea"/>
                <a:cs typeface="+mn-cs"/>
              </a:rPr>
              <a:t>Facebook continues to dominate.</a:t>
            </a:r>
            <a:r>
              <a:rPr lang="en-GB" sz="1200" b="0" i="0" kern="1200" dirty="0" smtClean="0">
                <a:solidFill>
                  <a:schemeClr val="tx1"/>
                </a:solidFill>
                <a:effectLst/>
                <a:latin typeface="+mn-lt"/>
                <a:ea typeface="+mn-ea"/>
                <a:cs typeface="+mn-cs"/>
              </a:rPr>
              <a:t> Despite a hectic few years the platform remains the giant that bestrides the media stage. Critics would point to the fact that the platform’s penetration amongst internet users is down from 95 per cent to 88 per cent. Supporters would point to the fact that even with this fall the numbers dwarf the competitors.</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9</a:t>
            </a:fld>
            <a:endParaRPr lang="en-US" dirty="0"/>
          </a:p>
        </p:txBody>
      </p:sp>
    </p:spTree>
    <p:extLst>
      <p:ext uri="{BB962C8B-B14F-4D97-AF65-F5344CB8AC3E}">
        <p14:creationId xmlns:p14="http://schemas.microsoft.com/office/powerpoint/2010/main" val="48899908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90</a:t>
            </a:fld>
            <a:endParaRPr lang="en-US" dirty="0"/>
          </a:p>
        </p:txBody>
      </p:sp>
    </p:spTree>
    <p:extLst>
      <p:ext uri="{BB962C8B-B14F-4D97-AF65-F5344CB8AC3E}">
        <p14:creationId xmlns:p14="http://schemas.microsoft.com/office/powerpoint/2010/main" val="355822989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585A8-1790-134B-BCD0-53E8515CD8F6}" type="slidenum">
              <a:rPr lang="en-US" smtClean="0"/>
              <a:t>91</a:t>
            </a:fld>
            <a:endParaRPr lang="en-US" dirty="0"/>
          </a:p>
        </p:txBody>
      </p:sp>
    </p:spTree>
    <p:extLst>
      <p:ext uri="{BB962C8B-B14F-4D97-AF65-F5344CB8AC3E}">
        <p14:creationId xmlns:p14="http://schemas.microsoft.com/office/powerpoint/2010/main" val="4157569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60657" y="205979"/>
            <a:ext cx="8229600" cy="663398"/>
          </a:xfrm>
        </p:spPr>
        <p:txBody>
          <a:bodyPr>
            <a:normAutofit/>
          </a:bodyPr>
          <a:lstStyle>
            <a:lvl1pPr>
              <a:defRPr/>
            </a:lvl1pPr>
          </a:lstStyle>
          <a:p>
            <a:pPr algn="l"/>
            <a:r>
              <a:rPr lang="en-US" sz="2800" b="1" dirty="0" smtClean="0">
                <a:solidFill>
                  <a:schemeClr val="tx1">
                    <a:lumMod val="65000"/>
                    <a:lumOff val="35000"/>
                  </a:schemeClr>
                </a:solidFill>
                <a:latin typeface="Open Sans"/>
                <a:cs typeface="Open Sans"/>
              </a:rPr>
              <a:t>Click to insert title</a:t>
            </a:r>
            <a:endParaRPr lang="en-US" sz="2800" b="1" dirty="0">
              <a:solidFill>
                <a:schemeClr val="tx1">
                  <a:lumMod val="65000"/>
                  <a:lumOff val="35000"/>
                </a:schemeClr>
              </a:solidFill>
              <a:latin typeface="Open Sans"/>
              <a:cs typeface="Open Sans"/>
            </a:endParaRPr>
          </a:p>
        </p:txBody>
      </p:sp>
    </p:spTree>
    <p:extLst>
      <p:ext uri="{BB962C8B-B14F-4D97-AF65-F5344CB8AC3E}">
        <p14:creationId xmlns:p14="http://schemas.microsoft.com/office/powerpoint/2010/main" val="280551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19A867D-A3EE-7C4F-980A-209EF09D938F}" type="datetimeFigureOut">
              <a:rPr lang="en-US" smtClean="0"/>
              <a:t>6/13/2019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CD3B0F-B076-4848-AD1F-CD0F32AD36E7}" type="slidenum">
              <a:rPr lang="en-US" smtClean="0"/>
              <a:t>‹#›</a:t>
            </a:fld>
            <a:endParaRPr lang="en-US" dirty="0"/>
          </a:p>
        </p:txBody>
      </p:sp>
    </p:spTree>
    <p:extLst>
      <p:ext uri="{BB962C8B-B14F-4D97-AF65-F5344CB8AC3E}">
        <p14:creationId xmlns:p14="http://schemas.microsoft.com/office/powerpoint/2010/main" val="4084153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19A867D-A3EE-7C4F-980A-209EF09D938F}" type="datetimeFigureOut">
              <a:rPr lang="en-US" smtClean="0"/>
              <a:t>6/13/2019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CD3B0F-B076-4848-AD1F-CD0F32AD36E7}" type="slidenum">
              <a:rPr lang="en-US" smtClean="0"/>
              <a:t>‹#›</a:t>
            </a:fld>
            <a:endParaRPr lang="en-US" dirty="0"/>
          </a:p>
        </p:txBody>
      </p:sp>
    </p:spTree>
    <p:extLst>
      <p:ext uri="{BB962C8B-B14F-4D97-AF65-F5344CB8AC3E}">
        <p14:creationId xmlns:p14="http://schemas.microsoft.com/office/powerpoint/2010/main" val="2173557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60657" y="205979"/>
            <a:ext cx="8229600" cy="663398"/>
          </a:xfrm>
        </p:spPr>
        <p:txBody>
          <a:bodyPr>
            <a:normAutofit/>
          </a:bodyPr>
          <a:lstStyle/>
          <a:p>
            <a:pPr algn="l"/>
            <a:r>
              <a:rPr lang="en-US" sz="2800" b="1" dirty="0" smtClean="0">
                <a:solidFill>
                  <a:schemeClr val="tx1">
                    <a:lumMod val="65000"/>
                    <a:lumOff val="35000"/>
                  </a:schemeClr>
                </a:solidFill>
                <a:latin typeface="Open Sans"/>
                <a:cs typeface="Open Sans"/>
              </a:rPr>
              <a:t>Click to insert title</a:t>
            </a:r>
            <a:endParaRPr lang="en-US" sz="2800" b="1" dirty="0">
              <a:solidFill>
                <a:schemeClr val="tx1">
                  <a:lumMod val="65000"/>
                  <a:lumOff val="35000"/>
                </a:schemeClr>
              </a:solidFill>
              <a:latin typeface="Open Sans"/>
              <a:cs typeface="Open Sans"/>
            </a:endParaRPr>
          </a:p>
        </p:txBody>
      </p:sp>
    </p:spTree>
    <p:extLst>
      <p:ext uri="{BB962C8B-B14F-4D97-AF65-F5344CB8AC3E}">
        <p14:creationId xmlns:p14="http://schemas.microsoft.com/office/powerpoint/2010/main" val="1909180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619A867D-A3EE-7C4F-980A-209EF09D938F}" type="datetimeFigureOut">
              <a:rPr lang="en-US" smtClean="0"/>
              <a:t>6/13/2019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CD3B0F-B076-4848-AD1F-CD0F32AD36E7}" type="slidenum">
              <a:rPr lang="en-US" smtClean="0"/>
              <a:t>‹#›</a:t>
            </a:fld>
            <a:endParaRPr lang="en-US" dirty="0"/>
          </a:p>
        </p:txBody>
      </p:sp>
    </p:spTree>
    <p:extLst>
      <p:ext uri="{BB962C8B-B14F-4D97-AF65-F5344CB8AC3E}">
        <p14:creationId xmlns:p14="http://schemas.microsoft.com/office/powerpoint/2010/main" val="1932629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619A867D-A3EE-7C4F-980A-209EF09D938F}" type="datetimeFigureOut">
              <a:rPr lang="en-US" smtClean="0"/>
              <a:t>6/13/2019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CD3B0F-B076-4848-AD1F-CD0F32AD36E7}" type="slidenum">
              <a:rPr lang="en-US" smtClean="0"/>
              <a:t>‹#›</a:t>
            </a:fld>
            <a:endParaRPr lang="en-US" dirty="0"/>
          </a:p>
        </p:txBody>
      </p:sp>
      <p:sp>
        <p:nvSpPr>
          <p:cNvPr id="8" name="Title 1"/>
          <p:cNvSpPr txBox="1">
            <a:spLocks/>
          </p:cNvSpPr>
          <p:nvPr userDrawn="1"/>
        </p:nvSpPr>
        <p:spPr>
          <a:xfrm>
            <a:off x="260657" y="205979"/>
            <a:ext cx="8229600" cy="6633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chemeClr val="tx1">
                    <a:lumMod val="65000"/>
                    <a:lumOff val="35000"/>
                  </a:schemeClr>
                </a:solidFill>
                <a:latin typeface="Open Sans"/>
                <a:cs typeface="Open Sans"/>
              </a:rPr>
              <a:t>Welcome to Manchester</a:t>
            </a:r>
            <a:endParaRPr lang="en-US" sz="2800" b="1" dirty="0">
              <a:solidFill>
                <a:schemeClr val="tx1">
                  <a:lumMod val="65000"/>
                  <a:lumOff val="35000"/>
                </a:schemeClr>
              </a:solidFill>
              <a:latin typeface="Open Sans"/>
              <a:cs typeface="Open Sans"/>
            </a:endParaRPr>
          </a:p>
        </p:txBody>
      </p:sp>
    </p:spTree>
    <p:extLst>
      <p:ext uri="{BB962C8B-B14F-4D97-AF65-F5344CB8AC3E}">
        <p14:creationId xmlns:p14="http://schemas.microsoft.com/office/powerpoint/2010/main" val="1321383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619A867D-A3EE-7C4F-980A-209EF09D938F}" type="datetimeFigureOut">
              <a:rPr lang="en-US" smtClean="0"/>
              <a:t>6/13/2019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ECD3B0F-B076-4848-AD1F-CD0F32AD36E7}" type="slidenum">
              <a:rPr lang="en-US" smtClean="0"/>
              <a:t>‹#›</a:t>
            </a:fld>
            <a:endParaRPr lang="en-US" dirty="0"/>
          </a:p>
        </p:txBody>
      </p:sp>
    </p:spTree>
    <p:extLst>
      <p:ext uri="{BB962C8B-B14F-4D97-AF65-F5344CB8AC3E}">
        <p14:creationId xmlns:p14="http://schemas.microsoft.com/office/powerpoint/2010/main" val="1581925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619A867D-A3EE-7C4F-980A-209EF09D938F}" type="datetimeFigureOut">
              <a:rPr lang="en-US" smtClean="0"/>
              <a:t>6/13/2019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ECD3B0F-B076-4848-AD1F-CD0F32AD36E7}" type="slidenum">
              <a:rPr lang="en-US" smtClean="0"/>
              <a:t>‹#›</a:t>
            </a:fld>
            <a:endParaRPr lang="en-US" dirty="0"/>
          </a:p>
        </p:txBody>
      </p:sp>
    </p:spTree>
    <p:extLst>
      <p:ext uri="{BB962C8B-B14F-4D97-AF65-F5344CB8AC3E}">
        <p14:creationId xmlns:p14="http://schemas.microsoft.com/office/powerpoint/2010/main" val="558077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9A867D-A3EE-7C4F-980A-209EF09D938F}" type="datetimeFigureOut">
              <a:rPr lang="en-US" smtClean="0"/>
              <a:t>6/13/2019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CD3B0F-B076-4848-AD1F-CD0F32AD36E7}" type="slidenum">
              <a:rPr lang="en-US" smtClean="0"/>
              <a:t>‹#›</a:t>
            </a:fld>
            <a:endParaRPr lang="en-US" dirty="0"/>
          </a:p>
        </p:txBody>
      </p:sp>
    </p:spTree>
    <p:extLst>
      <p:ext uri="{BB962C8B-B14F-4D97-AF65-F5344CB8AC3E}">
        <p14:creationId xmlns:p14="http://schemas.microsoft.com/office/powerpoint/2010/main" val="3499799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619A867D-A3EE-7C4F-980A-209EF09D938F}" type="datetimeFigureOut">
              <a:rPr lang="en-US" smtClean="0"/>
              <a:t>6/13/2019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CD3B0F-B076-4848-AD1F-CD0F32AD36E7}" type="slidenum">
              <a:rPr lang="en-US" smtClean="0"/>
              <a:t>‹#›</a:t>
            </a:fld>
            <a:endParaRPr lang="en-US" dirty="0"/>
          </a:p>
        </p:txBody>
      </p:sp>
    </p:spTree>
    <p:extLst>
      <p:ext uri="{BB962C8B-B14F-4D97-AF65-F5344CB8AC3E}">
        <p14:creationId xmlns:p14="http://schemas.microsoft.com/office/powerpoint/2010/main" val="2082866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619A867D-A3EE-7C4F-980A-209EF09D938F}" type="datetimeFigureOut">
              <a:rPr lang="en-US" smtClean="0"/>
              <a:t>6/13/2019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CD3B0F-B076-4848-AD1F-CD0F32AD36E7}" type="slidenum">
              <a:rPr lang="en-US" smtClean="0"/>
              <a:t>‹#›</a:t>
            </a:fld>
            <a:endParaRPr lang="en-US" dirty="0"/>
          </a:p>
        </p:txBody>
      </p:sp>
    </p:spTree>
    <p:extLst>
      <p:ext uri="{BB962C8B-B14F-4D97-AF65-F5344CB8AC3E}">
        <p14:creationId xmlns:p14="http://schemas.microsoft.com/office/powerpoint/2010/main" val="1212911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19A867D-A3EE-7C4F-980A-209EF09D938F}" type="datetimeFigureOut">
              <a:rPr lang="en-US" smtClean="0"/>
              <a:t>6/13/2019</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ECD3B0F-B076-4848-AD1F-CD0F32AD36E7}" type="slidenum">
              <a:rPr lang="en-US" smtClean="0"/>
              <a:t>‹#›</a:t>
            </a:fld>
            <a:endParaRPr lang="en-US" dirty="0"/>
          </a:p>
        </p:txBody>
      </p:sp>
    </p:spTree>
    <p:extLst>
      <p:ext uri="{BB962C8B-B14F-4D97-AF65-F5344CB8AC3E}">
        <p14:creationId xmlns:p14="http://schemas.microsoft.com/office/powerpoint/2010/main" val="3731058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comms2point0.co.uk/resources/2017/8/11/social-media-infographic-time-thief-or-outstanding-channe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comms2point0.co.uk/resources/2017/8/11/social-media-infographic-time-thief-or-outstanding-channe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docs.google.com/spreadsheets/d/1RL1XxpncWFjpoB9Wyz3irTTv0I_LVkZpcG4wKLor0oI/edit#gid=0"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jpg"/><Relationship Id="rId12" Type="http://schemas.openxmlformats.org/officeDocument/2006/relationships/image" Target="../media/image16.jp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hyperlink" Target="https://techcrunch.com/2018/05/02/stories-are-about-to-surpass-feed-sharing-now-what/"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3.emf"/></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video" Target="https://www.youtube.com/embed/pkxuUnLdPrk" TargetMode="External"/><Relationship Id="rId4" Type="http://schemas.openxmlformats.org/officeDocument/2006/relationships/image" Target="../media/image44.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video" Target="https://www.youtube.com/embed/frWp3wP4IDo" TargetMode="External"/><Relationship Id="rId4" Type="http://schemas.openxmlformats.org/officeDocument/2006/relationships/image" Target="../media/image44.png"/></Relationships>
</file>

<file path=ppt/slides/_rels/slide65.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video" Target="https://www.youtube.com/embed/9JIXfW1g0AU" TargetMode="External"/><Relationship Id="rId4" Type="http://schemas.openxmlformats.org/officeDocument/2006/relationships/image" Target="../media/image44.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video" Target="https://www.youtube.com/embed/WXiOXCmZ14I" TargetMode="External"/><Relationship Id="rId4" Type="http://schemas.openxmlformats.org/officeDocument/2006/relationships/image" Target="../media/image44.png"/></Relationships>
</file>

<file path=ppt/slides/_rels/slide6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jpg"/><Relationship Id="rId12"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g"/><Relationship Id="rId9"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4.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43.emf"/></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blog.hubspot.com/service/social-media-response-time"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8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8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8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video" Target="https://www.youtube.com/embed/mI0gdSCjGQ8" TargetMode="External"/><Relationship Id="rId4" Type="http://schemas.openxmlformats.org/officeDocument/2006/relationships/image" Target="../media/image44.png"/></Relationships>
</file>

<file path=ppt/slides/_rels/slide8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ofcom.org.uk/__data/assets/pdf_file/0024/149253/online-nation-summary.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mailto:alistair.beech@manchester.ac.uk" TargetMode="External"/><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66780"/>
            <a:ext cx="7772400" cy="1102519"/>
          </a:xfrm>
        </p:spPr>
        <p:txBody>
          <a:bodyPr>
            <a:noAutofit/>
          </a:bodyPr>
          <a:lstStyle/>
          <a:p>
            <a:r>
              <a:rPr lang="en-US" sz="3600" b="1" dirty="0" smtClean="0">
                <a:solidFill>
                  <a:schemeClr val="tx1">
                    <a:lumMod val="65000"/>
                    <a:lumOff val="35000"/>
                  </a:schemeClr>
                </a:solidFill>
                <a:latin typeface="Open Sans"/>
                <a:cs typeface="Open Sans"/>
              </a:rPr>
              <a:t>Social Media and Video </a:t>
            </a:r>
            <a:r>
              <a:rPr lang="en-US" sz="3600" b="1" dirty="0">
                <a:solidFill>
                  <a:schemeClr val="tx1">
                    <a:lumMod val="65000"/>
                    <a:lumOff val="35000"/>
                  </a:schemeClr>
                </a:solidFill>
                <a:latin typeface="Open Sans"/>
                <a:cs typeface="Open Sans"/>
              </a:rPr>
              <a:t>M</a:t>
            </a:r>
            <a:r>
              <a:rPr lang="en-US" sz="3600" b="1" dirty="0" smtClean="0">
                <a:solidFill>
                  <a:schemeClr val="tx1">
                    <a:lumMod val="65000"/>
                    <a:lumOff val="35000"/>
                  </a:schemeClr>
                </a:solidFill>
                <a:latin typeface="Open Sans"/>
                <a:cs typeface="Open Sans"/>
              </a:rPr>
              <a:t>arketing for the </a:t>
            </a:r>
            <a:r>
              <a:rPr lang="en-US" sz="3600" b="1" dirty="0">
                <a:solidFill>
                  <a:schemeClr val="tx1">
                    <a:lumMod val="65000"/>
                    <a:lumOff val="35000"/>
                  </a:schemeClr>
                </a:solidFill>
                <a:latin typeface="Open Sans"/>
                <a:cs typeface="Open Sans"/>
              </a:rPr>
              <a:t>P</a:t>
            </a:r>
            <a:r>
              <a:rPr lang="en-US" sz="3600" b="1" dirty="0" smtClean="0">
                <a:solidFill>
                  <a:schemeClr val="tx1">
                    <a:lumMod val="65000"/>
                    <a:lumOff val="35000"/>
                  </a:schemeClr>
                </a:solidFill>
                <a:latin typeface="Open Sans"/>
                <a:cs typeface="Open Sans"/>
              </a:rPr>
              <a:t>ublic Sector – Developing a Strategic </a:t>
            </a:r>
            <a:r>
              <a:rPr lang="en-US" sz="3600" b="1" dirty="0">
                <a:solidFill>
                  <a:schemeClr val="tx1">
                    <a:lumMod val="65000"/>
                    <a:lumOff val="35000"/>
                  </a:schemeClr>
                </a:solidFill>
                <a:latin typeface="Open Sans"/>
                <a:cs typeface="Open Sans"/>
              </a:rPr>
              <a:t>A</a:t>
            </a:r>
            <a:r>
              <a:rPr lang="en-US" sz="3600" b="1" dirty="0" smtClean="0">
                <a:solidFill>
                  <a:schemeClr val="tx1">
                    <a:lumMod val="65000"/>
                    <a:lumOff val="35000"/>
                  </a:schemeClr>
                </a:solidFill>
                <a:latin typeface="Open Sans"/>
                <a:cs typeface="Open Sans"/>
              </a:rPr>
              <a:t>pproach to </a:t>
            </a:r>
            <a:r>
              <a:rPr lang="en-US" sz="3600" b="1" dirty="0">
                <a:solidFill>
                  <a:schemeClr val="tx1">
                    <a:lumMod val="65000"/>
                    <a:lumOff val="35000"/>
                  </a:schemeClr>
                </a:solidFill>
                <a:latin typeface="Open Sans"/>
                <a:cs typeface="Open Sans"/>
              </a:rPr>
              <a:t>C</a:t>
            </a:r>
            <a:r>
              <a:rPr lang="en-US" sz="3600" b="1" dirty="0" smtClean="0">
                <a:solidFill>
                  <a:schemeClr val="tx1">
                    <a:lumMod val="65000"/>
                    <a:lumOff val="35000"/>
                  </a:schemeClr>
                </a:solidFill>
                <a:latin typeface="Open Sans"/>
                <a:cs typeface="Open Sans"/>
              </a:rPr>
              <a:t>ommunicate Effectively</a:t>
            </a:r>
            <a:endParaRPr lang="en-US" sz="3600" b="1" dirty="0">
              <a:solidFill>
                <a:schemeClr val="tx1">
                  <a:lumMod val="65000"/>
                  <a:lumOff val="35000"/>
                </a:schemeClr>
              </a:solidFill>
              <a:latin typeface="Open Sans"/>
              <a:cs typeface="Open Sans"/>
            </a:endParaRPr>
          </a:p>
        </p:txBody>
      </p:sp>
      <p:sp>
        <p:nvSpPr>
          <p:cNvPr id="3" name="Subtitle 2"/>
          <p:cNvSpPr>
            <a:spLocks noGrp="1"/>
          </p:cNvSpPr>
          <p:nvPr>
            <p:ph type="subTitle" idx="4294967295"/>
          </p:nvPr>
        </p:nvSpPr>
        <p:spPr>
          <a:xfrm>
            <a:off x="1371600" y="3970507"/>
            <a:ext cx="6400800" cy="1314450"/>
          </a:xfrm>
        </p:spPr>
        <p:txBody>
          <a:bodyPr>
            <a:normAutofit/>
          </a:bodyPr>
          <a:lstStyle/>
          <a:p>
            <a:pPr marL="0" indent="0" algn="ctr">
              <a:buNone/>
            </a:pPr>
            <a:r>
              <a:rPr lang="en-US" sz="2800" dirty="0" smtClean="0">
                <a:solidFill>
                  <a:schemeClr val="tx1">
                    <a:lumMod val="65000"/>
                    <a:lumOff val="35000"/>
                  </a:schemeClr>
                </a:solidFill>
                <a:latin typeface="Open Sans"/>
                <a:cs typeface="Open Sans"/>
              </a:rPr>
              <a:t>Alistair Beech</a:t>
            </a:r>
            <a:endParaRPr lang="en-US" sz="2400" dirty="0" smtClean="0">
              <a:solidFill>
                <a:schemeClr val="tx1">
                  <a:lumMod val="65000"/>
                  <a:lumOff val="35000"/>
                </a:schemeClr>
              </a:solidFill>
              <a:latin typeface="Open Sans"/>
              <a:cs typeface="Open Sans"/>
            </a:endParaRPr>
          </a:p>
          <a:p>
            <a:pPr marL="0" indent="0" algn="ctr">
              <a:buNone/>
            </a:pPr>
            <a:r>
              <a:rPr lang="en-US" sz="2400" dirty="0" smtClean="0">
                <a:solidFill>
                  <a:schemeClr val="tx1">
                    <a:lumMod val="65000"/>
                    <a:lumOff val="35000"/>
                  </a:schemeClr>
                </a:solidFill>
                <a:latin typeface="Open Sans"/>
                <a:cs typeface="Open Sans"/>
              </a:rPr>
              <a:t>12 June, 2019 </a:t>
            </a:r>
            <a:endParaRPr lang="en-US" sz="2400" dirty="0"/>
          </a:p>
        </p:txBody>
      </p:sp>
    </p:spTree>
    <p:extLst>
      <p:ext uri="{BB962C8B-B14F-4D97-AF65-F5344CB8AC3E}">
        <p14:creationId xmlns:p14="http://schemas.microsoft.com/office/powerpoint/2010/main" val="22700103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21" y="158179"/>
            <a:ext cx="9076879" cy="4763000"/>
          </a:xfrm>
          <a:prstGeom prst="rect">
            <a:avLst/>
          </a:prstGeom>
        </p:spPr>
      </p:pic>
    </p:spTree>
    <p:extLst>
      <p:ext uri="{BB962C8B-B14F-4D97-AF65-F5344CB8AC3E}">
        <p14:creationId xmlns:p14="http://schemas.microsoft.com/office/powerpoint/2010/main" val="8545032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60657" y="205979"/>
            <a:ext cx="8229600" cy="663398"/>
          </a:xfrm>
        </p:spPr>
        <p:txBody>
          <a:bodyPr>
            <a:normAutofit fontScale="90000"/>
          </a:bodyPr>
          <a:lstStyle/>
          <a:p>
            <a:pPr algn="l"/>
            <a:r>
              <a:rPr lang="en-GB" sz="2800" b="1" dirty="0">
                <a:solidFill>
                  <a:schemeClr val="tx1">
                    <a:lumMod val="65000"/>
                    <a:lumOff val="35000"/>
                  </a:schemeClr>
                </a:solidFill>
                <a:latin typeface="Open Sans"/>
              </a:rPr>
              <a:t>The current state of social media in the UK public sector today</a:t>
            </a:r>
          </a:p>
        </p:txBody>
      </p:sp>
      <p:sp>
        <p:nvSpPr>
          <p:cNvPr id="11" name="Rectangle 10"/>
          <p:cNvSpPr/>
          <p:nvPr/>
        </p:nvSpPr>
        <p:spPr>
          <a:xfrm>
            <a:off x="381733" y="4364477"/>
            <a:ext cx="6801862" cy="435760"/>
          </a:xfrm>
          <a:prstGeom prst="rect">
            <a:avLst/>
          </a:prstGeom>
        </p:spPr>
        <p:txBody>
          <a:bodyPr wrap="none">
            <a:spAutoFit/>
          </a:bodyPr>
          <a:lstStyle/>
          <a:p>
            <a:pPr algn="ctr">
              <a:lnSpc>
                <a:spcPct val="140000"/>
              </a:lnSpc>
            </a:pPr>
            <a:r>
              <a:rPr lang="en-US" dirty="0" smtClean="0">
                <a:solidFill>
                  <a:srgbClr val="595959"/>
                </a:solidFill>
                <a:latin typeface="Open Sans"/>
              </a:rPr>
              <a:t>Source: </a:t>
            </a:r>
            <a:r>
              <a:rPr lang="en-US" dirty="0" smtClean="0">
                <a:solidFill>
                  <a:srgbClr val="595959"/>
                </a:solidFill>
                <a:latin typeface="Open Sans"/>
                <a:hlinkClick r:id="rId3"/>
              </a:rPr>
              <a:t>Public Sector social media trends</a:t>
            </a:r>
            <a:r>
              <a:rPr lang="en-US" dirty="0" smtClean="0">
                <a:solidFill>
                  <a:srgbClr val="595959"/>
                </a:solidFill>
                <a:latin typeface="Open Sans"/>
              </a:rPr>
              <a:t>, Comms2Point0, 2017</a:t>
            </a:r>
            <a:endParaRPr lang="en-US" dirty="0">
              <a:solidFill>
                <a:srgbClr val="595959"/>
              </a:solidFill>
              <a:latin typeface="Open Sans"/>
            </a:endParaRPr>
          </a:p>
        </p:txBody>
      </p:sp>
      <p:sp>
        <p:nvSpPr>
          <p:cNvPr id="10" name="TextBox 9"/>
          <p:cNvSpPr txBox="1"/>
          <p:nvPr/>
        </p:nvSpPr>
        <p:spPr>
          <a:xfrm>
            <a:off x="319984" y="1304573"/>
            <a:ext cx="7918896" cy="2585323"/>
          </a:xfrm>
          <a:prstGeom prst="rect">
            <a:avLst/>
          </a:prstGeom>
          <a:noFill/>
        </p:spPr>
        <p:txBody>
          <a:bodyPr wrap="square" rtlCol="0">
            <a:spAutoFit/>
          </a:bodyPr>
          <a:lstStyle/>
          <a:p>
            <a:pPr marL="285750" indent="-285750">
              <a:buFont typeface="Arial" panose="020B0604020202020204" pitchFamily="34" charset="0"/>
              <a:buChar char="•"/>
            </a:pPr>
            <a:r>
              <a:rPr lang="en-GB" dirty="0" smtClean="0">
                <a:solidFill>
                  <a:schemeClr val="tx1">
                    <a:lumMod val="65000"/>
                    <a:lumOff val="35000"/>
                  </a:schemeClr>
                </a:solidFill>
                <a:latin typeface="Open Sans"/>
              </a:rPr>
              <a:t>Too much broadcasting – deliver key messages and campaigns in interesting ways</a:t>
            </a:r>
          </a:p>
          <a:p>
            <a:pPr marL="285750" indent="-285750">
              <a:buFont typeface="Arial" panose="020B0604020202020204" pitchFamily="34" charset="0"/>
              <a:buChar char="•"/>
            </a:pPr>
            <a:r>
              <a:rPr lang="en-GB" dirty="0" smtClean="0">
                <a:solidFill>
                  <a:schemeClr val="tx1">
                    <a:lumMod val="65000"/>
                    <a:lumOff val="35000"/>
                  </a:schemeClr>
                </a:solidFill>
                <a:latin typeface="Open Sans"/>
              </a:rPr>
              <a:t>Engagement should be monitored and measured – genuine engagement with customers / key audiences</a:t>
            </a:r>
          </a:p>
          <a:p>
            <a:pPr marL="285750" indent="-285750">
              <a:buFont typeface="Arial" panose="020B0604020202020204" pitchFamily="34" charset="0"/>
              <a:buChar char="•"/>
            </a:pPr>
            <a:r>
              <a:rPr lang="en-GB" dirty="0" smtClean="0">
                <a:solidFill>
                  <a:schemeClr val="tx1">
                    <a:lumMod val="65000"/>
                    <a:lumOff val="35000"/>
                  </a:schemeClr>
                </a:solidFill>
                <a:latin typeface="Open Sans"/>
              </a:rPr>
              <a:t>Poor performing accounts = time wasted – don’t cling on to accounts for vanity reasons or those that don’t add value</a:t>
            </a:r>
          </a:p>
          <a:p>
            <a:pPr marL="285750" indent="-285750">
              <a:buFont typeface="Arial" panose="020B0604020202020204" pitchFamily="34" charset="0"/>
              <a:buChar char="•"/>
            </a:pPr>
            <a:r>
              <a:rPr lang="en-GB" dirty="0" smtClean="0">
                <a:solidFill>
                  <a:schemeClr val="tx1">
                    <a:lumMod val="65000"/>
                    <a:lumOff val="35000"/>
                  </a:schemeClr>
                </a:solidFill>
                <a:latin typeface="Open Sans"/>
              </a:rPr>
              <a:t>Questions and DM’s should be answered by the right teams – not always </a:t>
            </a:r>
            <a:r>
              <a:rPr lang="en-GB" dirty="0" err="1" smtClean="0">
                <a:solidFill>
                  <a:schemeClr val="tx1">
                    <a:lumMod val="65000"/>
                    <a:lumOff val="35000"/>
                  </a:schemeClr>
                </a:solidFill>
                <a:latin typeface="Open Sans"/>
              </a:rPr>
              <a:t>comms</a:t>
            </a:r>
            <a:r>
              <a:rPr lang="en-GB" dirty="0" smtClean="0">
                <a:solidFill>
                  <a:schemeClr val="tx1">
                    <a:lumMod val="65000"/>
                    <a:lumOff val="35000"/>
                  </a:schemeClr>
                </a:solidFill>
                <a:latin typeface="Open Sans"/>
              </a:rPr>
              <a:t>/marketing – most enquires are customer related and should be dealt with by the experts</a:t>
            </a:r>
          </a:p>
        </p:txBody>
      </p:sp>
    </p:spTree>
    <p:extLst>
      <p:ext uri="{BB962C8B-B14F-4D97-AF65-F5344CB8AC3E}">
        <p14:creationId xmlns:p14="http://schemas.microsoft.com/office/powerpoint/2010/main" val="11341604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39637" y="-35760"/>
            <a:ext cx="8229600" cy="663398"/>
          </a:xfrm>
        </p:spPr>
        <p:txBody>
          <a:bodyPr>
            <a:normAutofit/>
          </a:bodyPr>
          <a:lstStyle/>
          <a:p>
            <a:pPr algn="l"/>
            <a:r>
              <a:rPr lang="en-GB" sz="2800" b="1" dirty="0" smtClean="0">
                <a:solidFill>
                  <a:schemeClr val="tx1">
                    <a:lumMod val="65000"/>
                    <a:lumOff val="35000"/>
                  </a:schemeClr>
                </a:solidFill>
                <a:latin typeface="Open Sans"/>
              </a:rPr>
              <a:t>Who’s leading the way?</a:t>
            </a:r>
            <a:endParaRPr lang="en-GB" sz="2800" b="1" dirty="0">
              <a:solidFill>
                <a:schemeClr val="tx1">
                  <a:lumMod val="65000"/>
                  <a:lumOff val="35000"/>
                </a:schemeClr>
              </a:solidFill>
              <a:latin typeface="Open Sans"/>
            </a:endParaRPr>
          </a:p>
        </p:txBody>
      </p:sp>
      <p:pic>
        <p:nvPicPr>
          <p:cNvPr id="2050" name="Picture 2" descr="https://lh4.googleusercontent.com/k0XpqCp6WF0Cq9lrsQqvh-MBiaj9v68lXGroUhNoJKjh1VEE1cA1MWOi6tw3tcRyWZ8O896IPcXyf4PYLnx-dsNQTcnn84P8c9rvaG9oOqYjzL8SgAVZ7CJ3bIriOz9MNKVUBgrCf7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92" y="503105"/>
            <a:ext cx="6949439" cy="43770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5.googleusercontent.com/E6KvlcQvkvtWqGL4NxQ5BovmaKz8cJyAaUq82Idyl2gZC4hR_dfdDL9v5eeV4sroQXRN_RbslCSOaA4O63hT8EYLY5u0aiN6eGrJKJ8mnW6q49IPfMDuJjIlQxAsQuTGXRT7Sf71f-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5825" y="2952750"/>
            <a:ext cx="5753100" cy="219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42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39637" y="-35760"/>
            <a:ext cx="8229600" cy="663398"/>
          </a:xfrm>
        </p:spPr>
        <p:txBody>
          <a:bodyPr>
            <a:normAutofit/>
          </a:bodyPr>
          <a:lstStyle/>
          <a:p>
            <a:pPr algn="l"/>
            <a:r>
              <a:rPr lang="en-GB" sz="2800" b="1" dirty="0" smtClean="0">
                <a:solidFill>
                  <a:schemeClr val="tx1">
                    <a:lumMod val="65000"/>
                    <a:lumOff val="35000"/>
                  </a:schemeClr>
                </a:solidFill>
                <a:latin typeface="Open Sans"/>
              </a:rPr>
              <a:t>Who’s leading the way?</a:t>
            </a:r>
            <a:endParaRPr lang="en-GB" sz="2800" b="1" dirty="0">
              <a:solidFill>
                <a:schemeClr val="tx1">
                  <a:lumMod val="65000"/>
                  <a:lumOff val="35000"/>
                </a:schemeClr>
              </a:solidFill>
              <a:latin typeface="Open Sans"/>
            </a:endParaRPr>
          </a:p>
        </p:txBody>
      </p:sp>
      <p:pic>
        <p:nvPicPr>
          <p:cNvPr id="3074" name="Picture 2" descr="https://lh5.googleusercontent.com/rtJFGJm8D5Op97mCeCBkwxZoF2XMlBgO2jASgeg5l5B4-qe66cT2oomNQD9dtAsMhcuqGbwMZeSp3jmzVsqOY0KBFZyjvo-6eqxDvSbddHMtCo7j3WuQWNAQPd3PYBiHAwSztym1J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29" y="516806"/>
            <a:ext cx="5695950" cy="46672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lh5.googleusercontent.com/pKVFRMLU6m818MoNmxy97D2wfKQLe1bKzXhPgGuMm7KZ07nrdF3C395cwI8hwBHg2lwvRrVOToFvBlRZayp76L5ZSRq51MvX3aHYjqAC5uKgK0fpfo8o2V_x-YM8Ntg5byZ_gx1kLY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3716" y="0"/>
            <a:ext cx="3853041" cy="642899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lh4.googleusercontent.com/x7AvmF4V9SMhqP-qP1ZxyHHZQNTfN31NW47dEUAQKpgEz1-PlPfVbVSaOAkRF6J_lsfXm6AUF6DWJpN8MK8VSpUZs3UmDjeZRtVXOdfR03-wFoAl6_aOvnxc1Himcjo3Uq4h8rltyj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53" y="3114254"/>
            <a:ext cx="577215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58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60657" y="205979"/>
            <a:ext cx="8229600" cy="663398"/>
          </a:xfrm>
        </p:spPr>
        <p:txBody>
          <a:bodyPr>
            <a:normAutofit/>
          </a:bodyPr>
          <a:lstStyle/>
          <a:p>
            <a:pPr algn="l"/>
            <a:r>
              <a:rPr lang="en-GB" sz="2800" b="1" dirty="0" smtClean="0">
                <a:solidFill>
                  <a:schemeClr val="tx1">
                    <a:lumMod val="65000"/>
                    <a:lumOff val="35000"/>
                  </a:schemeClr>
                </a:solidFill>
                <a:latin typeface="Open Sans"/>
              </a:rPr>
              <a:t>Who’s leading the way?</a:t>
            </a:r>
            <a:endParaRPr lang="en-GB" sz="2800" b="1" dirty="0">
              <a:solidFill>
                <a:schemeClr val="tx1">
                  <a:lumMod val="65000"/>
                  <a:lumOff val="35000"/>
                </a:schemeClr>
              </a:solidFill>
              <a:latin typeface="Open Sans"/>
            </a:endParaRPr>
          </a:p>
        </p:txBody>
      </p:sp>
      <p:sp>
        <p:nvSpPr>
          <p:cNvPr id="5" name="Title 1"/>
          <p:cNvSpPr txBox="1">
            <a:spLocks/>
          </p:cNvSpPr>
          <p:nvPr/>
        </p:nvSpPr>
        <p:spPr>
          <a:xfrm>
            <a:off x="3219221" y="3942528"/>
            <a:ext cx="2831124" cy="66339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1600" dirty="0">
              <a:solidFill>
                <a:schemeClr val="tx1">
                  <a:lumMod val="65000"/>
                  <a:lumOff val="35000"/>
                </a:schemeClr>
              </a:solidFill>
              <a:latin typeface="Open Sans"/>
              <a:cs typeface="Open Sans"/>
            </a:endParaRPr>
          </a:p>
        </p:txBody>
      </p:sp>
      <p:sp>
        <p:nvSpPr>
          <p:cNvPr id="6" name="Rectangle 5"/>
          <p:cNvSpPr/>
          <p:nvPr/>
        </p:nvSpPr>
        <p:spPr>
          <a:xfrm>
            <a:off x="5822011" y="1664766"/>
            <a:ext cx="2041562" cy="2064779"/>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3543060" y="1672649"/>
            <a:ext cx="2053430" cy="2064779"/>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234433" y="1672649"/>
            <a:ext cx="2065299" cy="2064779"/>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1"/>
          <p:cNvSpPr txBox="1">
            <a:spLocks/>
          </p:cNvSpPr>
          <p:nvPr/>
        </p:nvSpPr>
        <p:spPr>
          <a:xfrm>
            <a:off x="3471333" y="1672649"/>
            <a:ext cx="2201334" cy="206477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30000"/>
              </a:lnSpc>
            </a:pPr>
            <a:endParaRPr lang="en-US" sz="1400" dirty="0">
              <a:solidFill>
                <a:schemeClr val="tx1">
                  <a:lumMod val="65000"/>
                  <a:lumOff val="35000"/>
                </a:schemeClr>
              </a:solidFill>
              <a:latin typeface="Open Sans"/>
              <a:cs typeface="Open Sans"/>
            </a:endParaRPr>
          </a:p>
        </p:txBody>
      </p:sp>
      <p:sp>
        <p:nvSpPr>
          <p:cNvPr id="11" name="Title 1"/>
          <p:cNvSpPr txBox="1">
            <a:spLocks/>
          </p:cNvSpPr>
          <p:nvPr/>
        </p:nvSpPr>
        <p:spPr>
          <a:xfrm>
            <a:off x="5822011" y="1672650"/>
            <a:ext cx="2041562" cy="20647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30000"/>
              </a:lnSpc>
            </a:pPr>
            <a:endParaRPr lang="en-US" sz="1400" dirty="0" smtClean="0">
              <a:solidFill>
                <a:schemeClr val="tx1">
                  <a:lumMod val="65000"/>
                  <a:lumOff val="35000"/>
                </a:schemeClr>
              </a:solidFill>
              <a:latin typeface="Open Sans"/>
              <a:cs typeface="Open Sans"/>
            </a:endParaRPr>
          </a:p>
          <a:p>
            <a:pPr marL="285750" indent="-285750">
              <a:lnSpc>
                <a:spcPct val="130000"/>
              </a:lnSpc>
              <a:buFontTx/>
              <a:buChar char="-"/>
            </a:pPr>
            <a:endParaRPr lang="en-US" sz="1400" dirty="0" smtClean="0">
              <a:solidFill>
                <a:schemeClr val="tx1">
                  <a:lumMod val="65000"/>
                  <a:lumOff val="35000"/>
                </a:schemeClr>
              </a:solidFill>
              <a:latin typeface="Open Sans"/>
              <a:cs typeface="Open Sans"/>
            </a:endParaRPr>
          </a:p>
          <a:p>
            <a:pPr marL="285750" indent="-285750">
              <a:lnSpc>
                <a:spcPct val="130000"/>
              </a:lnSpc>
              <a:buFontTx/>
              <a:buChar char="-"/>
            </a:pPr>
            <a:endParaRPr lang="en-US" sz="1400" dirty="0">
              <a:solidFill>
                <a:schemeClr val="tx1">
                  <a:lumMod val="65000"/>
                  <a:lumOff val="35000"/>
                </a:schemeClr>
              </a:solidFill>
              <a:latin typeface="Open Sans"/>
              <a:cs typeface="Open Sans"/>
            </a:endParaRPr>
          </a:p>
        </p:txBody>
      </p:sp>
      <p:sp>
        <p:nvSpPr>
          <p:cNvPr id="2" name="Rectangle 1"/>
          <p:cNvSpPr/>
          <p:nvPr/>
        </p:nvSpPr>
        <p:spPr>
          <a:xfrm>
            <a:off x="1608412" y="2297792"/>
            <a:ext cx="1326004" cy="646331"/>
          </a:xfrm>
          <a:prstGeom prst="rect">
            <a:avLst/>
          </a:prstGeom>
        </p:spPr>
        <p:txBody>
          <a:bodyPr wrap="none">
            <a:spAutoFit/>
          </a:bodyPr>
          <a:lstStyle/>
          <a:p>
            <a:pPr algn="ctr"/>
            <a:r>
              <a:rPr lang="en-US" b="1" dirty="0" smtClean="0">
                <a:solidFill>
                  <a:schemeClr val="tx1">
                    <a:lumMod val="65000"/>
                    <a:lumOff val="35000"/>
                  </a:schemeClr>
                </a:solidFill>
                <a:latin typeface="Open Sans"/>
                <a:cs typeface="Open Sans"/>
              </a:rPr>
              <a:t>Customer </a:t>
            </a:r>
          </a:p>
          <a:p>
            <a:pPr algn="ctr"/>
            <a:r>
              <a:rPr lang="en-US" b="1" dirty="0" smtClean="0">
                <a:solidFill>
                  <a:schemeClr val="tx1">
                    <a:lumMod val="65000"/>
                    <a:lumOff val="35000"/>
                  </a:schemeClr>
                </a:solidFill>
                <a:latin typeface="Open Sans"/>
                <a:cs typeface="Open Sans"/>
              </a:rPr>
              <a:t>focused</a:t>
            </a:r>
          </a:p>
        </p:txBody>
      </p:sp>
      <p:sp>
        <p:nvSpPr>
          <p:cNvPr id="12" name="Rectangle 11"/>
          <p:cNvSpPr/>
          <p:nvPr/>
        </p:nvSpPr>
        <p:spPr>
          <a:xfrm>
            <a:off x="5941692" y="2235490"/>
            <a:ext cx="1851789" cy="923330"/>
          </a:xfrm>
          <a:prstGeom prst="rect">
            <a:avLst/>
          </a:prstGeom>
        </p:spPr>
        <p:txBody>
          <a:bodyPr wrap="none">
            <a:spAutoFit/>
          </a:bodyPr>
          <a:lstStyle/>
          <a:p>
            <a:pPr algn="ctr"/>
            <a:r>
              <a:rPr lang="en-US" b="1" dirty="0" smtClean="0">
                <a:solidFill>
                  <a:schemeClr val="tx1">
                    <a:lumMod val="65000"/>
                    <a:lumOff val="35000"/>
                  </a:schemeClr>
                </a:solidFill>
                <a:latin typeface="Open Sans"/>
                <a:cs typeface="Open Sans"/>
              </a:rPr>
              <a:t>Evaluate </a:t>
            </a:r>
          </a:p>
          <a:p>
            <a:pPr algn="ctr"/>
            <a:r>
              <a:rPr lang="en-US" b="1" dirty="0" smtClean="0">
                <a:solidFill>
                  <a:schemeClr val="tx1">
                    <a:lumMod val="65000"/>
                    <a:lumOff val="35000"/>
                  </a:schemeClr>
                </a:solidFill>
                <a:latin typeface="Open Sans"/>
                <a:cs typeface="Open Sans"/>
              </a:rPr>
              <a:t>audiences and </a:t>
            </a:r>
          </a:p>
          <a:p>
            <a:pPr algn="ctr"/>
            <a:r>
              <a:rPr lang="en-US" b="1" dirty="0" smtClean="0">
                <a:solidFill>
                  <a:schemeClr val="tx1">
                    <a:lumMod val="65000"/>
                    <a:lumOff val="35000"/>
                  </a:schemeClr>
                </a:solidFill>
                <a:latin typeface="Open Sans"/>
                <a:cs typeface="Open Sans"/>
              </a:rPr>
              <a:t>content</a:t>
            </a:r>
            <a:endParaRPr lang="en-US" b="1" dirty="0">
              <a:solidFill>
                <a:schemeClr val="tx1">
                  <a:lumMod val="65000"/>
                  <a:lumOff val="35000"/>
                </a:schemeClr>
              </a:solidFill>
              <a:latin typeface="Open Sans"/>
              <a:cs typeface="Open Sans"/>
            </a:endParaRPr>
          </a:p>
        </p:txBody>
      </p:sp>
      <p:sp>
        <p:nvSpPr>
          <p:cNvPr id="13" name="Rectangle 12"/>
          <p:cNvSpPr/>
          <p:nvPr/>
        </p:nvSpPr>
        <p:spPr>
          <a:xfrm>
            <a:off x="3560039" y="2209977"/>
            <a:ext cx="1967205" cy="923330"/>
          </a:xfrm>
          <a:prstGeom prst="rect">
            <a:avLst/>
          </a:prstGeom>
        </p:spPr>
        <p:txBody>
          <a:bodyPr wrap="none">
            <a:spAutoFit/>
          </a:bodyPr>
          <a:lstStyle/>
          <a:p>
            <a:pPr algn="ctr"/>
            <a:r>
              <a:rPr lang="en-US" b="1" dirty="0" smtClean="0">
                <a:solidFill>
                  <a:schemeClr val="tx1">
                    <a:lumMod val="65000"/>
                    <a:lumOff val="35000"/>
                  </a:schemeClr>
                </a:solidFill>
                <a:latin typeface="Open Sans"/>
                <a:cs typeface="Open Sans"/>
              </a:rPr>
              <a:t>Emphasis on </a:t>
            </a:r>
          </a:p>
          <a:p>
            <a:pPr algn="ctr"/>
            <a:r>
              <a:rPr lang="en-US" b="1" dirty="0" smtClean="0">
                <a:solidFill>
                  <a:schemeClr val="tx1">
                    <a:lumMod val="65000"/>
                    <a:lumOff val="35000"/>
                  </a:schemeClr>
                </a:solidFill>
                <a:latin typeface="Open Sans"/>
                <a:cs typeface="Open Sans"/>
              </a:rPr>
              <a:t>internal and </a:t>
            </a:r>
          </a:p>
          <a:p>
            <a:pPr algn="ctr"/>
            <a:r>
              <a:rPr lang="en-US" b="1" dirty="0" smtClean="0">
                <a:solidFill>
                  <a:schemeClr val="tx1">
                    <a:lumMod val="65000"/>
                    <a:lumOff val="35000"/>
                  </a:schemeClr>
                </a:solidFill>
                <a:latin typeface="Open Sans"/>
                <a:cs typeface="Open Sans"/>
              </a:rPr>
              <a:t>external content</a:t>
            </a:r>
            <a:endParaRPr lang="en-US" b="1" dirty="0">
              <a:solidFill>
                <a:schemeClr val="tx1">
                  <a:lumMod val="65000"/>
                  <a:lumOff val="35000"/>
                </a:schemeClr>
              </a:solidFill>
              <a:latin typeface="Open Sans"/>
              <a:cs typeface="Open Sans"/>
            </a:endParaRPr>
          </a:p>
        </p:txBody>
      </p:sp>
    </p:spTree>
    <p:extLst>
      <p:ext uri="{BB962C8B-B14F-4D97-AF65-F5344CB8AC3E}">
        <p14:creationId xmlns:p14="http://schemas.microsoft.com/office/powerpoint/2010/main" val="414999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2"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36"/>
          <p:cNvSpPr/>
          <p:nvPr/>
        </p:nvSpPr>
        <p:spPr>
          <a:xfrm>
            <a:off x="56713" y="4080256"/>
            <a:ext cx="8756134" cy="46166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5400">
                <a:solidFill>
                  <a:srgbClr val="FFFFFF"/>
                </a:solidFill>
                <a:latin typeface="Arial"/>
                <a:ea typeface="Arial"/>
                <a:cs typeface="Arial"/>
                <a:sym typeface="Arial"/>
              </a:defRPr>
            </a:pPr>
            <a:endParaRPr sz="2400" b="1" dirty="0">
              <a:solidFill>
                <a:schemeClr val="bg1"/>
              </a:solidFill>
            </a:endParaRPr>
          </a:p>
        </p:txBody>
      </p:sp>
      <p:sp>
        <p:nvSpPr>
          <p:cNvPr id="9" name="Title 1"/>
          <p:cNvSpPr>
            <a:spLocks noGrp="1"/>
          </p:cNvSpPr>
          <p:nvPr>
            <p:ph type="title"/>
          </p:nvPr>
        </p:nvSpPr>
        <p:spPr>
          <a:xfrm>
            <a:off x="260350" y="206375"/>
            <a:ext cx="8229600" cy="663575"/>
          </a:xfrm>
        </p:spPr>
        <p:txBody>
          <a:bodyPr rtlCol="0"/>
          <a:lstStyle/>
          <a:p>
            <a:pPr algn="l" eaLnBrk="1" fontAlgn="auto" hangingPunct="1">
              <a:spcAft>
                <a:spcPts val="0"/>
              </a:spcAft>
              <a:defRPr/>
            </a:pPr>
            <a:r>
              <a:rPr lang="en-US" sz="2800" b="1" dirty="0" smtClean="0">
                <a:solidFill>
                  <a:schemeClr val="bg1"/>
                </a:solidFill>
                <a:latin typeface="Open Sans"/>
                <a:ea typeface="+mj-ea"/>
                <a:cs typeface="Open Sans"/>
              </a:rPr>
              <a:t>Manchester</a:t>
            </a:r>
            <a:endParaRPr lang="en-US" sz="2800" b="1" dirty="0">
              <a:solidFill>
                <a:schemeClr val="bg1"/>
              </a:solidFill>
              <a:latin typeface="Open Sans"/>
              <a:ea typeface="+mj-ea"/>
              <a:cs typeface="Open Sans"/>
            </a:endParaRPr>
          </a:p>
        </p:txBody>
      </p:sp>
      <p:sp>
        <p:nvSpPr>
          <p:cNvPr id="5" name="Title 1"/>
          <p:cNvSpPr txBox="1">
            <a:spLocks/>
          </p:cNvSpPr>
          <p:nvPr/>
        </p:nvSpPr>
        <p:spPr>
          <a:xfrm>
            <a:off x="260657" y="2367092"/>
            <a:ext cx="8229600" cy="66339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3000" b="1" dirty="0">
                <a:latin typeface="Open Sans"/>
              </a:rPr>
              <a:t>The public sector problem – internal barriers, the lack of executive buy-in for social media and top tips and tactics to overcome them</a:t>
            </a:r>
          </a:p>
        </p:txBody>
      </p:sp>
    </p:spTree>
    <p:extLst>
      <p:ext uri="{BB962C8B-B14F-4D97-AF65-F5344CB8AC3E}">
        <p14:creationId xmlns:p14="http://schemas.microsoft.com/office/powerpoint/2010/main" val="25448390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60657" y="205979"/>
            <a:ext cx="8229600" cy="663398"/>
          </a:xfrm>
        </p:spPr>
        <p:txBody>
          <a:bodyPr>
            <a:normAutofit/>
          </a:bodyPr>
          <a:lstStyle/>
          <a:p>
            <a:pPr algn="l"/>
            <a:r>
              <a:rPr lang="en-GB" sz="2800" b="1" dirty="0" smtClean="0">
                <a:solidFill>
                  <a:schemeClr val="tx1">
                    <a:lumMod val="65000"/>
                    <a:lumOff val="35000"/>
                  </a:schemeClr>
                </a:solidFill>
                <a:latin typeface="Open Sans"/>
              </a:rPr>
              <a:t>Internal barriers to development</a:t>
            </a:r>
            <a:endParaRPr lang="en-GB" sz="2800" b="1" dirty="0">
              <a:solidFill>
                <a:schemeClr val="tx1">
                  <a:lumMod val="65000"/>
                  <a:lumOff val="35000"/>
                </a:schemeClr>
              </a:solidFill>
              <a:latin typeface="Open Sans"/>
            </a:endParaRPr>
          </a:p>
        </p:txBody>
      </p:sp>
      <p:sp>
        <p:nvSpPr>
          <p:cNvPr id="6" name="Rectangle 5"/>
          <p:cNvSpPr/>
          <p:nvPr/>
        </p:nvSpPr>
        <p:spPr>
          <a:xfrm>
            <a:off x="4716468" y="1664766"/>
            <a:ext cx="2041562" cy="2064779"/>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2446753" y="1672649"/>
            <a:ext cx="2053430" cy="2064779"/>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93910" y="1672649"/>
            <a:ext cx="2065299" cy="2064779"/>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1"/>
          <p:cNvSpPr txBox="1">
            <a:spLocks/>
          </p:cNvSpPr>
          <p:nvPr/>
        </p:nvSpPr>
        <p:spPr>
          <a:xfrm>
            <a:off x="3471333" y="1672649"/>
            <a:ext cx="2201334" cy="206477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30000"/>
              </a:lnSpc>
            </a:pPr>
            <a:endParaRPr lang="en-US" sz="1400" dirty="0">
              <a:solidFill>
                <a:schemeClr val="tx1">
                  <a:lumMod val="65000"/>
                  <a:lumOff val="35000"/>
                </a:schemeClr>
              </a:solidFill>
              <a:latin typeface="Open Sans"/>
              <a:cs typeface="Open Sans"/>
            </a:endParaRPr>
          </a:p>
        </p:txBody>
      </p:sp>
      <p:sp>
        <p:nvSpPr>
          <p:cNvPr id="11" name="Title 1"/>
          <p:cNvSpPr txBox="1">
            <a:spLocks/>
          </p:cNvSpPr>
          <p:nvPr/>
        </p:nvSpPr>
        <p:spPr>
          <a:xfrm>
            <a:off x="5822011" y="1672650"/>
            <a:ext cx="2041562" cy="20647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30000"/>
              </a:lnSpc>
            </a:pPr>
            <a:endParaRPr lang="en-US" sz="1400" dirty="0" smtClean="0">
              <a:solidFill>
                <a:schemeClr val="tx1">
                  <a:lumMod val="65000"/>
                  <a:lumOff val="35000"/>
                </a:schemeClr>
              </a:solidFill>
              <a:latin typeface="Open Sans"/>
              <a:cs typeface="Open Sans"/>
            </a:endParaRPr>
          </a:p>
          <a:p>
            <a:pPr marL="285750" indent="-285750">
              <a:lnSpc>
                <a:spcPct val="130000"/>
              </a:lnSpc>
              <a:buFontTx/>
              <a:buChar char="-"/>
            </a:pPr>
            <a:endParaRPr lang="en-US" sz="1400" dirty="0" smtClean="0">
              <a:solidFill>
                <a:schemeClr val="tx1">
                  <a:lumMod val="65000"/>
                  <a:lumOff val="35000"/>
                </a:schemeClr>
              </a:solidFill>
              <a:latin typeface="Open Sans"/>
              <a:cs typeface="Open Sans"/>
            </a:endParaRPr>
          </a:p>
          <a:p>
            <a:pPr marL="285750" indent="-285750">
              <a:lnSpc>
                <a:spcPct val="130000"/>
              </a:lnSpc>
              <a:buFontTx/>
              <a:buChar char="-"/>
            </a:pPr>
            <a:endParaRPr lang="en-US" sz="1400" dirty="0">
              <a:solidFill>
                <a:schemeClr val="tx1">
                  <a:lumMod val="65000"/>
                  <a:lumOff val="35000"/>
                </a:schemeClr>
              </a:solidFill>
              <a:latin typeface="Open Sans"/>
              <a:cs typeface="Open Sans"/>
            </a:endParaRPr>
          </a:p>
        </p:txBody>
      </p:sp>
      <p:sp>
        <p:nvSpPr>
          <p:cNvPr id="2" name="Rectangle 1"/>
          <p:cNvSpPr/>
          <p:nvPr/>
        </p:nvSpPr>
        <p:spPr>
          <a:xfrm>
            <a:off x="733119" y="2381872"/>
            <a:ext cx="1016560" cy="523220"/>
          </a:xfrm>
          <a:prstGeom prst="rect">
            <a:avLst/>
          </a:prstGeom>
        </p:spPr>
        <p:txBody>
          <a:bodyPr wrap="none">
            <a:spAutoFit/>
          </a:bodyPr>
          <a:lstStyle/>
          <a:p>
            <a:pPr algn="ctr"/>
            <a:r>
              <a:rPr lang="en-US" sz="2800" b="1" dirty="0" smtClean="0">
                <a:solidFill>
                  <a:schemeClr val="tx1">
                    <a:lumMod val="65000"/>
                    <a:lumOff val="35000"/>
                  </a:schemeClr>
                </a:solidFill>
                <a:latin typeface="Open Sans"/>
                <a:cs typeface="Open Sans"/>
              </a:rPr>
              <a:t>Time</a:t>
            </a:r>
          </a:p>
        </p:txBody>
      </p:sp>
      <p:sp>
        <p:nvSpPr>
          <p:cNvPr id="14" name="Rectangle 13"/>
          <p:cNvSpPr/>
          <p:nvPr/>
        </p:nvSpPr>
        <p:spPr>
          <a:xfrm>
            <a:off x="2895881" y="2388256"/>
            <a:ext cx="1064137" cy="523220"/>
          </a:xfrm>
          <a:prstGeom prst="rect">
            <a:avLst/>
          </a:prstGeom>
        </p:spPr>
        <p:txBody>
          <a:bodyPr wrap="none">
            <a:spAutoFit/>
          </a:bodyPr>
          <a:lstStyle/>
          <a:p>
            <a:pPr algn="ctr"/>
            <a:r>
              <a:rPr lang="en-US" sz="2800" b="1" dirty="0" smtClean="0">
                <a:solidFill>
                  <a:schemeClr val="tx1">
                    <a:lumMod val="65000"/>
                    <a:lumOff val="35000"/>
                  </a:schemeClr>
                </a:solidFill>
                <a:latin typeface="Open Sans"/>
                <a:cs typeface="Open Sans"/>
              </a:rPr>
              <a:t>Trust</a:t>
            </a:r>
            <a:endParaRPr lang="en-US" sz="2800" b="1" dirty="0">
              <a:solidFill>
                <a:schemeClr val="tx1">
                  <a:lumMod val="65000"/>
                  <a:lumOff val="35000"/>
                </a:schemeClr>
              </a:solidFill>
              <a:latin typeface="Open Sans"/>
              <a:cs typeface="Open Sans"/>
            </a:endParaRPr>
          </a:p>
        </p:txBody>
      </p:sp>
      <p:sp>
        <p:nvSpPr>
          <p:cNvPr id="15" name="Rectangle 14"/>
          <p:cNvSpPr/>
          <p:nvPr/>
        </p:nvSpPr>
        <p:spPr>
          <a:xfrm>
            <a:off x="4919578" y="2381872"/>
            <a:ext cx="1700118" cy="523220"/>
          </a:xfrm>
          <a:prstGeom prst="rect">
            <a:avLst/>
          </a:prstGeom>
        </p:spPr>
        <p:txBody>
          <a:bodyPr wrap="square">
            <a:spAutoFit/>
          </a:bodyPr>
          <a:lstStyle/>
          <a:p>
            <a:pPr algn="ctr"/>
            <a:r>
              <a:rPr lang="en-US" sz="2800" b="1" dirty="0" smtClean="0">
                <a:solidFill>
                  <a:schemeClr val="tx1">
                    <a:lumMod val="65000"/>
                    <a:lumOff val="35000"/>
                  </a:schemeClr>
                </a:solidFill>
                <a:latin typeface="Open Sans"/>
                <a:cs typeface="Open Sans"/>
              </a:rPr>
              <a:t>Training</a:t>
            </a:r>
            <a:endParaRPr lang="en-US" sz="2800" b="1" dirty="0">
              <a:solidFill>
                <a:schemeClr val="tx1">
                  <a:lumMod val="65000"/>
                  <a:lumOff val="35000"/>
                </a:schemeClr>
              </a:solidFill>
              <a:latin typeface="Open Sans"/>
              <a:cs typeface="Open Sans"/>
            </a:endParaRPr>
          </a:p>
        </p:txBody>
      </p:sp>
      <p:sp>
        <p:nvSpPr>
          <p:cNvPr id="16" name="Rectangle 15"/>
          <p:cNvSpPr/>
          <p:nvPr/>
        </p:nvSpPr>
        <p:spPr>
          <a:xfrm>
            <a:off x="6992988" y="1664766"/>
            <a:ext cx="2041562" cy="2064779"/>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6929598" y="2369858"/>
            <a:ext cx="2166637" cy="523220"/>
          </a:xfrm>
          <a:prstGeom prst="rect">
            <a:avLst/>
          </a:prstGeom>
        </p:spPr>
        <p:txBody>
          <a:bodyPr wrap="square">
            <a:spAutoFit/>
          </a:bodyPr>
          <a:lstStyle/>
          <a:p>
            <a:pPr algn="ctr"/>
            <a:r>
              <a:rPr lang="en-US" sz="2800" b="1" dirty="0" smtClean="0">
                <a:solidFill>
                  <a:schemeClr val="tx1">
                    <a:lumMod val="65000"/>
                    <a:lumOff val="35000"/>
                  </a:schemeClr>
                </a:solidFill>
                <a:latin typeface="Open Sans"/>
                <a:cs typeface="Open Sans"/>
              </a:rPr>
              <a:t>Technology</a:t>
            </a:r>
            <a:endParaRPr lang="en-US" sz="2800" b="1" dirty="0">
              <a:solidFill>
                <a:schemeClr val="tx1">
                  <a:lumMod val="65000"/>
                  <a:lumOff val="35000"/>
                </a:schemeClr>
              </a:solidFill>
              <a:latin typeface="Open Sans"/>
              <a:cs typeface="Open Sans"/>
            </a:endParaRPr>
          </a:p>
        </p:txBody>
      </p:sp>
      <p:sp>
        <p:nvSpPr>
          <p:cNvPr id="4" name="Rectangle 3"/>
          <p:cNvSpPr/>
          <p:nvPr/>
        </p:nvSpPr>
        <p:spPr>
          <a:xfrm>
            <a:off x="99848" y="4275570"/>
            <a:ext cx="6829750" cy="480131"/>
          </a:xfrm>
          <a:prstGeom prst="rect">
            <a:avLst/>
          </a:prstGeom>
        </p:spPr>
        <p:txBody>
          <a:bodyPr wrap="square">
            <a:spAutoFit/>
          </a:bodyPr>
          <a:lstStyle/>
          <a:p>
            <a:pPr algn="ctr">
              <a:lnSpc>
                <a:spcPct val="140000"/>
              </a:lnSpc>
            </a:pPr>
            <a:r>
              <a:rPr lang="en-US" dirty="0">
                <a:solidFill>
                  <a:srgbClr val="595959"/>
                </a:solidFill>
                <a:latin typeface="Open Sans"/>
              </a:rPr>
              <a:t>Source: </a:t>
            </a:r>
            <a:r>
              <a:rPr lang="en-US" dirty="0">
                <a:solidFill>
                  <a:srgbClr val="595959"/>
                </a:solidFill>
                <a:latin typeface="Open Sans"/>
                <a:hlinkClick r:id="rId3"/>
              </a:rPr>
              <a:t>Public Sector social media trends</a:t>
            </a:r>
            <a:r>
              <a:rPr lang="en-US" dirty="0">
                <a:solidFill>
                  <a:srgbClr val="595959"/>
                </a:solidFill>
                <a:latin typeface="Open Sans"/>
              </a:rPr>
              <a:t>, Comms2Point0, 2017</a:t>
            </a:r>
          </a:p>
        </p:txBody>
      </p:sp>
    </p:spTree>
    <p:extLst>
      <p:ext uri="{BB962C8B-B14F-4D97-AF65-F5344CB8AC3E}">
        <p14:creationId xmlns:p14="http://schemas.microsoft.com/office/powerpoint/2010/main" val="247764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2" grpId="0"/>
      <p:bldP spid="14" grpId="0"/>
      <p:bldP spid="15" grpId="0"/>
      <p:bldP spid="16" grpId="0" animBg="1"/>
      <p:bldP spid="17"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60657" y="205979"/>
            <a:ext cx="8229600" cy="663398"/>
          </a:xfrm>
        </p:spPr>
        <p:txBody>
          <a:bodyPr>
            <a:normAutofit/>
          </a:bodyPr>
          <a:lstStyle/>
          <a:p>
            <a:pPr algn="l"/>
            <a:r>
              <a:rPr lang="en-GB" sz="2800" b="1" dirty="0" smtClean="0">
                <a:solidFill>
                  <a:schemeClr val="tx1">
                    <a:lumMod val="65000"/>
                    <a:lumOff val="35000"/>
                  </a:schemeClr>
                </a:solidFill>
                <a:latin typeface="Open Sans"/>
              </a:rPr>
              <a:t>Internal barriers to development</a:t>
            </a:r>
            <a:endParaRPr lang="en-GB" sz="2800" b="1" dirty="0">
              <a:solidFill>
                <a:schemeClr val="tx1">
                  <a:lumMod val="65000"/>
                  <a:lumOff val="35000"/>
                </a:schemeClr>
              </a:solidFill>
              <a:latin typeface="Open Sans"/>
            </a:endParaRPr>
          </a:p>
        </p:txBody>
      </p:sp>
      <p:sp>
        <p:nvSpPr>
          <p:cNvPr id="10" name="Title 1"/>
          <p:cNvSpPr txBox="1">
            <a:spLocks/>
          </p:cNvSpPr>
          <p:nvPr/>
        </p:nvSpPr>
        <p:spPr>
          <a:xfrm>
            <a:off x="3471333" y="1672649"/>
            <a:ext cx="2201334" cy="206477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30000"/>
              </a:lnSpc>
            </a:pPr>
            <a:endParaRPr lang="en-US" sz="1400" dirty="0">
              <a:solidFill>
                <a:schemeClr val="tx1">
                  <a:lumMod val="65000"/>
                  <a:lumOff val="35000"/>
                </a:schemeClr>
              </a:solidFill>
              <a:latin typeface="Open Sans"/>
              <a:cs typeface="Open Sans"/>
            </a:endParaRPr>
          </a:p>
        </p:txBody>
      </p:sp>
      <p:sp>
        <p:nvSpPr>
          <p:cNvPr id="11" name="Title 1"/>
          <p:cNvSpPr txBox="1">
            <a:spLocks/>
          </p:cNvSpPr>
          <p:nvPr/>
        </p:nvSpPr>
        <p:spPr>
          <a:xfrm>
            <a:off x="5822011" y="1672650"/>
            <a:ext cx="2041562" cy="20647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30000"/>
              </a:lnSpc>
            </a:pPr>
            <a:endParaRPr lang="en-US" sz="1400" dirty="0" smtClean="0">
              <a:solidFill>
                <a:schemeClr val="tx1">
                  <a:lumMod val="65000"/>
                  <a:lumOff val="35000"/>
                </a:schemeClr>
              </a:solidFill>
              <a:latin typeface="Open Sans"/>
              <a:cs typeface="Open Sans"/>
            </a:endParaRPr>
          </a:p>
          <a:p>
            <a:pPr marL="285750" indent="-285750">
              <a:lnSpc>
                <a:spcPct val="130000"/>
              </a:lnSpc>
              <a:buFontTx/>
              <a:buChar char="-"/>
            </a:pPr>
            <a:endParaRPr lang="en-US" sz="1400" dirty="0" smtClean="0">
              <a:solidFill>
                <a:schemeClr val="tx1">
                  <a:lumMod val="65000"/>
                  <a:lumOff val="35000"/>
                </a:schemeClr>
              </a:solidFill>
              <a:latin typeface="Open Sans"/>
              <a:cs typeface="Open Sans"/>
            </a:endParaRPr>
          </a:p>
          <a:p>
            <a:pPr marL="285750" indent="-285750">
              <a:lnSpc>
                <a:spcPct val="130000"/>
              </a:lnSpc>
              <a:buFontTx/>
              <a:buChar char="-"/>
            </a:pPr>
            <a:endParaRPr lang="en-US" sz="1400" dirty="0">
              <a:solidFill>
                <a:schemeClr val="tx1">
                  <a:lumMod val="65000"/>
                  <a:lumOff val="35000"/>
                </a:schemeClr>
              </a:solidFill>
              <a:latin typeface="Open Sans"/>
              <a:cs typeface="Open Sans"/>
            </a:endParaRPr>
          </a:p>
        </p:txBody>
      </p:sp>
      <p:sp>
        <p:nvSpPr>
          <p:cNvPr id="18" name="TextBox 17"/>
          <p:cNvSpPr txBox="1"/>
          <p:nvPr/>
        </p:nvSpPr>
        <p:spPr>
          <a:xfrm>
            <a:off x="319984" y="999811"/>
            <a:ext cx="7918896" cy="1754326"/>
          </a:xfrm>
          <a:prstGeom prst="rect">
            <a:avLst/>
          </a:prstGeom>
          <a:noFill/>
        </p:spPr>
        <p:txBody>
          <a:bodyPr wrap="square" rtlCol="0">
            <a:spAutoFit/>
          </a:bodyPr>
          <a:lstStyle/>
          <a:p>
            <a:pPr marL="285750" lvl="0" indent="-285750">
              <a:buFont typeface="Arial" panose="020B0604020202020204" pitchFamily="34" charset="0"/>
              <a:buChar char="•"/>
            </a:pPr>
            <a:r>
              <a:rPr lang="en-GB" dirty="0">
                <a:solidFill>
                  <a:schemeClr val="tx1">
                    <a:lumMod val="65000"/>
                    <a:lumOff val="35000"/>
                  </a:schemeClr>
                </a:solidFill>
                <a:latin typeface="Open Sans"/>
              </a:rPr>
              <a:t>Lack of budget</a:t>
            </a:r>
          </a:p>
          <a:p>
            <a:pPr marL="285750" lvl="0" indent="-285750">
              <a:buFont typeface="Arial" panose="020B0604020202020204" pitchFamily="34" charset="0"/>
              <a:buChar char="•"/>
            </a:pPr>
            <a:r>
              <a:rPr lang="en-GB" dirty="0">
                <a:solidFill>
                  <a:schemeClr val="tx1">
                    <a:lumMod val="65000"/>
                    <a:lumOff val="35000"/>
                  </a:schemeClr>
                </a:solidFill>
                <a:latin typeface="Open Sans"/>
              </a:rPr>
              <a:t>Old fashioned thinking</a:t>
            </a:r>
          </a:p>
          <a:p>
            <a:pPr marL="285750" lvl="0" indent="-285750">
              <a:buFont typeface="Arial" panose="020B0604020202020204" pitchFamily="34" charset="0"/>
              <a:buChar char="•"/>
            </a:pPr>
            <a:r>
              <a:rPr lang="en-GB" dirty="0">
                <a:solidFill>
                  <a:schemeClr val="tx1">
                    <a:lumMod val="65000"/>
                    <a:lumOff val="35000"/>
                  </a:schemeClr>
                </a:solidFill>
                <a:latin typeface="Open Sans"/>
              </a:rPr>
              <a:t>Lack of understanding of the value of social media</a:t>
            </a:r>
          </a:p>
          <a:p>
            <a:pPr marL="285750" lvl="0" indent="-285750">
              <a:buFont typeface="Arial" panose="020B0604020202020204" pitchFamily="34" charset="0"/>
              <a:buChar char="•"/>
            </a:pPr>
            <a:r>
              <a:rPr lang="en-GB" dirty="0">
                <a:solidFill>
                  <a:schemeClr val="tx1">
                    <a:lumMod val="65000"/>
                    <a:lumOff val="35000"/>
                  </a:schemeClr>
                </a:solidFill>
                <a:latin typeface="Open Sans"/>
              </a:rPr>
              <a:t>Difficulty in proving the value through measurement and tying social value to business objectives</a:t>
            </a:r>
          </a:p>
          <a:p>
            <a:pPr marL="285750" lvl="0" indent="-285750">
              <a:buFont typeface="Arial" panose="020B0604020202020204" pitchFamily="34" charset="0"/>
              <a:buChar char="•"/>
            </a:pPr>
            <a:r>
              <a:rPr lang="en-GB" dirty="0">
                <a:solidFill>
                  <a:schemeClr val="tx1">
                    <a:lumMod val="65000"/>
                    <a:lumOff val="35000"/>
                  </a:schemeClr>
                </a:solidFill>
                <a:latin typeface="Open Sans"/>
              </a:rPr>
              <a:t>Lack of training and in-house expertise</a:t>
            </a:r>
          </a:p>
        </p:txBody>
      </p:sp>
    </p:spTree>
    <p:extLst>
      <p:ext uri="{BB962C8B-B14F-4D97-AF65-F5344CB8AC3E}">
        <p14:creationId xmlns:p14="http://schemas.microsoft.com/office/powerpoint/2010/main" val="6878936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60657" y="205979"/>
            <a:ext cx="8229600" cy="663398"/>
          </a:xfrm>
        </p:spPr>
        <p:txBody>
          <a:bodyPr>
            <a:normAutofit/>
          </a:bodyPr>
          <a:lstStyle/>
          <a:p>
            <a:pPr algn="l"/>
            <a:r>
              <a:rPr lang="en-GB" sz="2800" b="1" dirty="0" smtClean="0">
                <a:solidFill>
                  <a:schemeClr val="tx1">
                    <a:lumMod val="65000"/>
                    <a:lumOff val="35000"/>
                  </a:schemeClr>
                </a:solidFill>
                <a:latin typeface="Open Sans"/>
              </a:rPr>
              <a:t>Tactics to overcome these barriers</a:t>
            </a:r>
            <a:endParaRPr lang="en-GB" sz="2800" b="1" dirty="0">
              <a:solidFill>
                <a:schemeClr val="tx1">
                  <a:lumMod val="65000"/>
                  <a:lumOff val="35000"/>
                </a:schemeClr>
              </a:solidFill>
              <a:latin typeface="Open Sans"/>
            </a:endParaRPr>
          </a:p>
        </p:txBody>
      </p:sp>
      <p:sp>
        <p:nvSpPr>
          <p:cNvPr id="10" name="Title 1"/>
          <p:cNvSpPr txBox="1">
            <a:spLocks/>
          </p:cNvSpPr>
          <p:nvPr/>
        </p:nvSpPr>
        <p:spPr>
          <a:xfrm>
            <a:off x="3471333" y="1672649"/>
            <a:ext cx="2201334" cy="206477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30000"/>
              </a:lnSpc>
            </a:pPr>
            <a:endParaRPr lang="en-US" sz="1400" dirty="0">
              <a:solidFill>
                <a:schemeClr val="tx1">
                  <a:lumMod val="65000"/>
                  <a:lumOff val="35000"/>
                </a:schemeClr>
              </a:solidFill>
              <a:latin typeface="Open Sans"/>
              <a:cs typeface="Open Sans"/>
            </a:endParaRPr>
          </a:p>
        </p:txBody>
      </p:sp>
      <p:sp>
        <p:nvSpPr>
          <p:cNvPr id="11" name="Title 1"/>
          <p:cNvSpPr txBox="1">
            <a:spLocks/>
          </p:cNvSpPr>
          <p:nvPr/>
        </p:nvSpPr>
        <p:spPr>
          <a:xfrm>
            <a:off x="5822011" y="1672650"/>
            <a:ext cx="2041562" cy="20647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30000"/>
              </a:lnSpc>
            </a:pPr>
            <a:endParaRPr lang="en-US" sz="1400" dirty="0" smtClean="0">
              <a:solidFill>
                <a:schemeClr val="tx1">
                  <a:lumMod val="65000"/>
                  <a:lumOff val="35000"/>
                </a:schemeClr>
              </a:solidFill>
              <a:latin typeface="Open Sans"/>
              <a:cs typeface="Open Sans"/>
            </a:endParaRPr>
          </a:p>
          <a:p>
            <a:pPr marL="285750" indent="-285750">
              <a:lnSpc>
                <a:spcPct val="130000"/>
              </a:lnSpc>
              <a:buFontTx/>
              <a:buChar char="-"/>
            </a:pPr>
            <a:endParaRPr lang="en-US" sz="1400" dirty="0" smtClean="0">
              <a:solidFill>
                <a:schemeClr val="tx1">
                  <a:lumMod val="65000"/>
                  <a:lumOff val="35000"/>
                </a:schemeClr>
              </a:solidFill>
              <a:latin typeface="Open Sans"/>
              <a:cs typeface="Open Sans"/>
            </a:endParaRPr>
          </a:p>
          <a:p>
            <a:pPr marL="285750" indent="-285750">
              <a:lnSpc>
                <a:spcPct val="130000"/>
              </a:lnSpc>
              <a:buFontTx/>
              <a:buChar char="-"/>
            </a:pPr>
            <a:endParaRPr lang="en-US" sz="1400" dirty="0">
              <a:solidFill>
                <a:schemeClr val="tx1">
                  <a:lumMod val="65000"/>
                  <a:lumOff val="35000"/>
                </a:schemeClr>
              </a:solidFill>
              <a:latin typeface="Open Sans"/>
              <a:cs typeface="Open Sans"/>
            </a:endParaRPr>
          </a:p>
        </p:txBody>
      </p:sp>
      <p:sp>
        <p:nvSpPr>
          <p:cNvPr id="6" name="Oval 5"/>
          <p:cNvSpPr/>
          <p:nvPr/>
        </p:nvSpPr>
        <p:spPr>
          <a:xfrm>
            <a:off x="101596" y="1438617"/>
            <a:ext cx="1655652" cy="1655652"/>
          </a:xfrm>
          <a:prstGeom prst="ellipse">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endParaRPr>
          </a:p>
        </p:txBody>
      </p:sp>
      <p:sp>
        <p:nvSpPr>
          <p:cNvPr id="7" name="Oval 6"/>
          <p:cNvSpPr/>
          <p:nvPr/>
        </p:nvSpPr>
        <p:spPr>
          <a:xfrm>
            <a:off x="1934268" y="1441133"/>
            <a:ext cx="1655652" cy="1655652"/>
          </a:xfrm>
          <a:prstGeom prst="ellipse">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endParaRPr>
          </a:p>
        </p:txBody>
      </p:sp>
      <p:sp>
        <p:nvSpPr>
          <p:cNvPr id="8" name="Oval 7"/>
          <p:cNvSpPr/>
          <p:nvPr/>
        </p:nvSpPr>
        <p:spPr>
          <a:xfrm>
            <a:off x="5485036" y="1457147"/>
            <a:ext cx="1655652" cy="1655652"/>
          </a:xfrm>
          <a:prstGeom prst="ellipse">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endParaRPr>
          </a:p>
        </p:txBody>
      </p:sp>
      <p:sp>
        <p:nvSpPr>
          <p:cNvPr id="9" name="TextBox 8"/>
          <p:cNvSpPr txBox="1"/>
          <p:nvPr/>
        </p:nvSpPr>
        <p:spPr>
          <a:xfrm>
            <a:off x="58564" y="1567468"/>
            <a:ext cx="1702185" cy="1006429"/>
          </a:xfrm>
          <a:prstGeom prst="rect">
            <a:avLst/>
          </a:prstGeom>
          <a:noFill/>
        </p:spPr>
        <p:txBody>
          <a:bodyPr wrap="square" rtlCol="0">
            <a:spAutoFit/>
          </a:bodyPr>
          <a:lstStyle/>
          <a:p>
            <a:pPr algn="ctr">
              <a:lnSpc>
                <a:spcPct val="110000"/>
              </a:lnSpc>
            </a:pPr>
            <a:endParaRPr lang="en-US" dirty="0" smtClean="0">
              <a:solidFill>
                <a:srgbClr val="FFFFFF"/>
              </a:solidFill>
              <a:latin typeface="Open Sans"/>
              <a:cs typeface="Open Sans"/>
            </a:endParaRPr>
          </a:p>
          <a:p>
            <a:pPr algn="ctr">
              <a:lnSpc>
                <a:spcPct val="110000"/>
              </a:lnSpc>
            </a:pPr>
            <a:r>
              <a:rPr lang="en-US" dirty="0" smtClean="0">
                <a:solidFill>
                  <a:srgbClr val="FFFFFF"/>
                </a:solidFill>
                <a:latin typeface="Open Sans"/>
                <a:cs typeface="Open Sans"/>
              </a:rPr>
              <a:t>Prove the value of social </a:t>
            </a:r>
          </a:p>
        </p:txBody>
      </p:sp>
      <p:sp>
        <p:nvSpPr>
          <p:cNvPr id="12" name="TextBox 11"/>
          <p:cNvSpPr txBox="1"/>
          <p:nvPr/>
        </p:nvSpPr>
        <p:spPr>
          <a:xfrm>
            <a:off x="5486288" y="1893942"/>
            <a:ext cx="1702185" cy="701731"/>
          </a:xfrm>
          <a:prstGeom prst="rect">
            <a:avLst/>
          </a:prstGeom>
          <a:noFill/>
        </p:spPr>
        <p:txBody>
          <a:bodyPr wrap="square" rtlCol="0">
            <a:spAutoFit/>
          </a:bodyPr>
          <a:lstStyle/>
          <a:p>
            <a:pPr algn="ctr">
              <a:lnSpc>
                <a:spcPct val="110000"/>
              </a:lnSpc>
            </a:pPr>
            <a:r>
              <a:rPr lang="en-US" dirty="0" smtClean="0">
                <a:solidFill>
                  <a:srgbClr val="FFFFFF"/>
                </a:solidFill>
                <a:latin typeface="Open Sans"/>
                <a:cs typeface="Open Sans"/>
              </a:rPr>
              <a:t>Build a social media pack</a:t>
            </a:r>
          </a:p>
        </p:txBody>
      </p:sp>
      <p:sp>
        <p:nvSpPr>
          <p:cNvPr id="13" name="TextBox 12"/>
          <p:cNvSpPr txBox="1"/>
          <p:nvPr/>
        </p:nvSpPr>
        <p:spPr>
          <a:xfrm>
            <a:off x="1896971" y="1795154"/>
            <a:ext cx="1702185" cy="1006429"/>
          </a:xfrm>
          <a:prstGeom prst="rect">
            <a:avLst/>
          </a:prstGeom>
          <a:noFill/>
        </p:spPr>
        <p:txBody>
          <a:bodyPr wrap="square" rtlCol="0">
            <a:spAutoFit/>
          </a:bodyPr>
          <a:lstStyle/>
          <a:p>
            <a:pPr algn="ctr">
              <a:lnSpc>
                <a:spcPct val="110000"/>
              </a:lnSpc>
            </a:pPr>
            <a:r>
              <a:rPr lang="en-US" dirty="0" smtClean="0">
                <a:solidFill>
                  <a:srgbClr val="FFFFFF"/>
                </a:solidFill>
                <a:latin typeface="Open Sans"/>
                <a:cs typeface="Open Sans"/>
              </a:rPr>
              <a:t>Talk to senior</a:t>
            </a:r>
          </a:p>
          <a:p>
            <a:pPr algn="ctr">
              <a:lnSpc>
                <a:spcPct val="110000"/>
              </a:lnSpc>
            </a:pPr>
            <a:r>
              <a:rPr lang="en-US" dirty="0" smtClean="0">
                <a:solidFill>
                  <a:srgbClr val="FFFFFF"/>
                </a:solidFill>
                <a:latin typeface="Open Sans"/>
                <a:cs typeface="Open Sans"/>
              </a:rPr>
              <a:t>leaders about social </a:t>
            </a:r>
          </a:p>
        </p:txBody>
      </p:sp>
      <p:sp>
        <p:nvSpPr>
          <p:cNvPr id="14" name="Oval 13"/>
          <p:cNvSpPr/>
          <p:nvPr/>
        </p:nvSpPr>
        <p:spPr>
          <a:xfrm>
            <a:off x="7339197" y="1434259"/>
            <a:ext cx="1655652" cy="1655652"/>
          </a:xfrm>
          <a:prstGeom prst="ellipse">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endParaRPr>
          </a:p>
        </p:txBody>
      </p:sp>
      <p:sp>
        <p:nvSpPr>
          <p:cNvPr id="15" name="TextBox 14"/>
          <p:cNvSpPr txBox="1"/>
          <p:nvPr/>
        </p:nvSpPr>
        <p:spPr>
          <a:xfrm>
            <a:off x="7339197" y="1893942"/>
            <a:ext cx="1702185" cy="678134"/>
          </a:xfrm>
          <a:prstGeom prst="rect">
            <a:avLst/>
          </a:prstGeom>
          <a:noFill/>
        </p:spPr>
        <p:txBody>
          <a:bodyPr wrap="square" rtlCol="0">
            <a:spAutoFit/>
          </a:bodyPr>
          <a:lstStyle/>
          <a:p>
            <a:pPr algn="ctr">
              <a:lnSpc>
                <a:spcPct val="110000"/>
              </a:lnSpc>
            </a:pPr>
            <a:r>
              <a:rPr lang="en-US" dirty="0" smtClean="0">
                <a:solidFill>
                  <a:srgbClr val="FFFFFF"/>
                </a:solidFill>
                <a:latin typeface="Open Sans"/>
                <a:cs typeface="Open Sans"/>
              </a:rPr>
              <a:t>Knowledge sharing</a:t>
            </a:r>
          </a:p>
        </p:txBody>
      </p:sp>
      <p:sp>
        <p:nvSpPr>
          <p:cNvPr id="16" name="Oval 15"/>
          <p:cNvSpPr/>
          <p:nvPr/>
        </p:nvSpPr>
        <p:spPr>
          <a:xfrm>
            <a:off x="3700080" y="1452732"/>
            <a:ext cx="1655652" cy="1655652"/>
          </a:xfrm>
          <a:prstGeom prst="ellipse">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endParaRPr>
          </a:p>
        </p:txBody>
      </p:sp>
      <p:sp>
        <p:nvSpPr>
          <p:cNvPr id="17" name="TextBox 16"/>
          <p:cNvSpPr txBox="1"/>
          <p:nvPr/>
        </p:nvSpPr>
        <p:spPr>
          <a:xfrm>
            <a:off x="3700080" y="1814286"/>
            <a:ext cx="1702185" cy="1006429"/>
          </a:xfrm>
          <a:prstGeom prst="rect">
            <a:avLst/>
          </a:prstGeom>
          <a:noFill/>
        </p:spPr>
        <p:txBody>
          <a:bodyPr wrap="square" rtlCol="0">
            <a:spAutoFit/>
          </a:bodyPr>
          <a:lstStyle/>
          <a:p>
            <a:pPr algn="ctr">
              <a:lnSpc>
                <a:spcPct val="110000"/>
              </a:lnSpc>
            </a:pPr>
            <a:r>
              <a:rPr lang="en-US" dirty="0" smtClean="0">
                <a:solidFill>
                  <a:srgbClr val="FFFFFF"/>
                </a:solidFill>
                <a:latin typeface="Open Sans"/>
                <a:cs typeface="Open Sans"/>
              </a:rPr>
              <a:t>Form a social media working group</a:t>
            </a:r>
          </a:p>
        </p:txBody>
      </p:sp>
      <p:sp>
        <p:nvSpPr>
          <p:cNvPr id="19" name="Rectangle 18"/>
          <p:cNvSpPr/>
          <p:nvPr/>
        </p:nvSpPr>
        <p:spPr>
          <a:xfrm>
            <a:off x="-46392" y="3154696"/>
            <a:ext cx="1882246" cy="661015"/>
          </a:xfrm>
          <a:prstGeom prst="rect">
            <a:avLst/>
          </a:prstGeom>
        </p:spPr>
        <p:txBody>
          <a:bodyPr wrap="none">
            <a:spAutoFit/>
          </a:bodyPr>
          <a:lstStyle/>
          <a:p>
            <a:pPr algn="ctr">
              <a:lnSpc>
                <a:spcPct val="140000"/>
              </a:lnSpc>
            </a:pPr>
            <a:r>
              <a:rPr lang="en-US" sz="1400" b="1" dirty="0" smtClean="0">
                <a:solidFill>
                  <a:srgbClr val="595959"/>
                </a:solidFill>
                <a:latin typeface="Open Sans"/>
              </a:rPr>
              <a:t>Tie activity to </a:t>
            </a:r>
          </a:p>
          <a:p>
            <a:pPr algn="ctr">
              <a:lnSpc>
                <a:spcPct val="140000"/>
              </a:lnSpc>
            </a:pPr>
            <a:r>
              <a:rPr lang="en-US" sz="1400" b="1" dirty="0" smtClean="0">
                <a:solidFill>
                  <a:srgbClr val="595959"/>
                </a:solidFill>
                <a:latin typeface="Open Sans"/>
              </a:rPr>
              <a:t>business objectives</a:t>
            </a:r>
            <a:endParaRPr lang="en-US" sz="1400" b="1" dirty="0">
              <a:solidFill>
                <a:srgbClr val="595959"/>
              </a:solidFill>
              <a:latin typeface="Open Sans"/>
            </a:endParaRPr>
          </a:p>
        </p:txBody>
      </p:sp>
      <p:sp>
        <p:nvSpPr>
          <p:cNvPr id="20" name="Rectangle 19"/>
          <p:cNvSpPr/>
          <p:nvPr/>
        </p:nvSpPr>
        <p:spPr>
          <a:xfrm>
            <a:off x="3378335" y="3154696"/>
            <a:ext cx="2154756" cy="1600438"/>
          </a:xfrm>
          <a:prstGeom prst="rect">
            <a:avLst/>
          </a:prstGeom>
        </p:spPr>
        <p:txBody>
          <a:bodyPr wrap="none">
            <a:spAutoFit/>
          </a:bodyPr>
          <a:lstStyle/>
          <a:p>
            <a:pPr algn="ctr">
              <a:lnSpc>
                <a:spcPct val="140000"/>
              </a:lnSpc>
            </a:pPr>
            <a:r>
              <a:rPr lang="en-US" sz="1400" b="1" dirty="0" smtClean="0">
                <a:solidFill>
                  <a:srgbClr val="595959"/>
                </a:solidFill>
                <a:latin typeface="Open Sans"/>
              </a:rPr>
              <a:t>Leverage expertise </a:t>
            </a:r>
          </a:p>
          <a:p>
            <a:pPr algn="ctr">
              <a:lnSpc>
                <a:spcPct val="140000"/>
              </a:lnSpc>
            </a:pPr>
            <a:r>
              <a:rPr lang="en-US" sz="1400" b="1" dirty="0" smtClean="0">
                <a:solidFill>
                  <a:srgbClr val="595959"/>
                </a:solidFill>
                <a:latin typeface="Open Sans"/>
              </a:rPr>
              <a:t>from around business </a:t>
            </a:r>
          </a:p>
          <a:p>
            <a:pPr algn="ctr">
              <a:lnSpc>
                <a:spcPct val="140000"/>
              </a:lnSpc>
            </a:pPr>
            <a:r>
              <a:rPr lang="en-US" sz="1400" b="1" dirty="0" smtClean="0">
                <a:solidFill>
                  <a:srgbClr val="595959"/>
                </a:solidFill>
                <a:latin typeface="Open Sans"/>
              </a:rPr>
              <a:t>- </a:t>
            </a:r>
            <a:r>
              <a:rPr lang="en-US" sz="1400" b="1" dirty="0">
                <a:solidFill>
                  <a:srgbClr val="595959"/>
                </a:solidFill>
                <a:latin typeface="Open Sans"/>
              </a:rPr>
              <a:t>i</a:t>
            </a:r>
            <a:r>
              <a:rPr lang="en-US" sz="1400" b="1" dirty="0" smtClean="0">
                <a:solidFill>
                  <a:srgbClr val="595959"/>
                </a:solidFill>
                <a:latin typeface="Open Sans"/>
              </a:rPr>
              <a:t>nclude</a:t>
            </a:r>
          </a:p>
          <a:p>
            <a:pPr algn="ctr">
              <a:lnSpc>
                <a:spcPct val="140000"/>
              </a:lnSpc>
            </a:pPr>
            <a:r>
              <a:rPr lang="en-US" sz="1400" b="1" dirty="0" smtClean="0">
                <a:solidFill>
                  <a:srgbClr val="595959"/>
                </a:solidFill>
                <a:latin typeface="Open Sans"/>
              </a:rPr>
              <a:t>non-</a:t>
            </a:r>
            <a:r>
              <a:rPr lang="en-US" sz="1400" b="1" dirty="0" err="1" smtClean="0">
                <a:solidFill>
                  <a:srgbClr val="595959"/>
                </a:solidFill>
                <a:latin typeface="Open Sans"/>
              </a:rPr>
              <a:t>comms</a:t>
            </a:r>
            <a:r>
              <a:rPr lang="en-US" sz="1400" b="1" dirty="0" smtClean="0">
                <a:solidFill>
                  <a:srgbClr val="595959"/>
                </a:solidFill>
                <a:latin typeface="Open Sans"/>
              </a:rPr>
              <a:t>/marketing </a:t>
            </a:r>
          </a:p>
          <a:p>
            <a:pPr algn="ctr">
              <a:lnSpc>
                <a:spcPct val="140000"/>
              </a:lnSpc>
            </a:pPr>
            <a:r>
              <a:rPr lang="en-US" sz="1400" b="1" dirty="0" smtClean="0">
                <a:solidFill>
                  <a:srgbClr val="595959"/>
                </a:solidFill>
                <a:latin typeface="Open Sans"/>
              </a:rPr>
              <a:t>staff</a:t>
            </a:r>
            <a:endParaRPr lang="en-US" sz="1400" b="1" dirty="0">
              <a:solidFill>
                <a:srgbClr val="595959"/>
              </a:solidFill>
              <a:latin typeface="Open Sans"/>
            </a:endParaRPr>
          </a:p>
        </p:txBody>
      </p:sp>
      <p:sp>
        <p:nvSpPr>
          <p:cNvPr id="21" name="Rectangle 20"/>
          <p:cNvSpPr/>
          <p:nvPr/>
        </p:nvSpPr>
        <p:spPr>
          <a:xfrm>
            <a:off x="6791818" y="3164410"/>
            <a:ext cx="2445991" cy="661015"/>
          </a:xfrm>
          <a:prstGeom prst="rect">
            <a:avLst/>
          </a:prstGeom>
        </p:spPr>
        <p:txBody>
          <a:bodyPr wrap="none">
            <a:spAutoFit/>
          </a:bodyPr>
          <a:lstStyle/>
          <a:p>
            <a:pPr algn="ctr">
              <a:lnSpc>
                <a:spcPct val="140000"/>
              </a:lnSpc>
            </a:pPr>
            <a:r>
              <a:rPr lang="en-US" sz="1400" b="1" dirty="0" smtClean="0">
                <a:solidFill>
                  <a:srgbClr val="595959"/>
                </a:solidFill>
                <a:latin typeface="Open Sans"/>
              </a:rPr>
              <a:t>Tap into online resources, </a:t>
            </a:r>
          </a:p>
          <a:p>
            <a:pPr algn="ctr">
              <a:lnSpc>
                <a:spcPct val="140000"/>
              </a:lnSpc>
            </a:pPr>
            <a:r>
              <a:rPr lang="en-US" sz="1400" b="1" dirty="0" smtClean="0">
                <a:solidFill>
                  <a:srgbClr val="595959"/>
                </a:solidFill>
                <a:latin typeface="Open Sans"/>
              </a:rPr>
              <a:t>conferences, peers</a:t>
            </a:r>
          </a:p>
        </p:txBody>
      </p:sp>
    </p:spTree>
    <p:extLst>
      <p:ext uri="{BB962C8B-B14F-4D97-AF65-F5344CB8AC3E}">
        <p14:creationId xmlns:p14="http://schemas.microsoft.com/office/powerpoint/2010/main" val="269418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2" grpId="0"/>
      <p:bldP spid="13" grpId="0"/>
      <p:bldP spid="14" grpId="0" animBg="1"/>
      <p:bldP spid="15" grpId="0"/>
      <p:bldP spid="16" grpId="0" animBg="1"/>
      <p:bldP spid="17" grpId="0"/>
      <p:bldP spid="19"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36"/>
          <p:cNvSpPr/>
          <p:nvPr/>
        </p:nvSpPr>
        <p:spPr>
          <a:xfrm>
            <a:off x="56713" y="4080256"/>
            <a:ext cx="8756134" cy="46166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5400">
                <a:solidFill>
                  <a:srgbClr val="FFFFFF"/>
                </a:solidFill>
                <a:latin typeface="Arial"/>
                <a:ea typeface="Arial"/>
                <a:cs typeface="Arial"/>
                <a:sym typeface="Arial"/>
              </a:defRPr>
            </a:pPr>
            <a:endParaRPr sz="2400" b="1" dirty="0">
              <a:solidFill>
                <a:schemeClr val="bg1"/>
              </a:solidFill>
            </a:endParaRPr>
          </a:p>
        </p:txBody>
      </p:sp>
      <p:sp>
        <p:nvSpPr>
          <p:cNvPr id="9" name="Title 1"/>
          <p:cNvSpPr>
            <a:spLocks noGrp="1"/>
          </p:cNvSpPr>
          <p:nvPr>
            <p:ph type="title"/>
          </p:nvPr>
        </p:nvSpPr>
        <p:spPr>
          <a:xfrm>
            <a:off x="260350" y="206375"/>
            <a:ext cx="8229600" cy="663575"/>
          </a:xfrm>
        </p:spPr>
        <p:txBody>
          <a:bodyPr rtlCol="0"/>
          <a:lstStyle/>
          <a:p>
            <a:pPr algn="l" eaLnBrk="1" fontAlgn="auto" hangingPunct="1">
              <a:spcAft>
                <a:spcPts val="0"/>
              </a:spcAft>
              <a:defRPr/>
            </a:pPr>
            <a:r>
              <a:rPr lang="en-US" sz="2800" b="1" dirty="0" smtClean="0">
                <a:solidFill>
                  <a:schemeClr val="bg1"/>
                </a:solidFill>
                <a:latin typeface="Open Sans"/>
                <a:ea typeface="+mj-ea"/>
                <a:cs typeface="Open Sans"/>
              </a:rPr>
              <a:t>Manchester</a:t>
            </a:r>
            <a:endParaRPr lang="en-US" sz="2800" b="1" dirty="0">
              <a:solidFill>
                <a:schemeClr val="bg1"/>
              </a:solidFill>
              <a:latin typeface="Open Sans"/>
              <a:ea typeface="+mj-ea"/>
              <a:cs typeface="Open Sans"/>
            </a:endParaRPr>
          </a:p>
        </p:txBody>
      </p:sp>
      <p:sp>
        <p:nvSpPr>
          <p:cNvPr id="5" name="Title 1"/>
          <p:cNvSpPr txBox="1">
            <a:spLocks/>
          </p:cNvSpPr>
          <p:nvPr/>
        </p:nvSpPr>
        <p:spPr>
          <a:xfrm>
            <a:off x="260657" y="1936169"/>
            <a:ext cx="8229600" cy="66339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smtClean="0">
                <a:solidFill>
                  <a:schemeClr val="tx1">
                    <a:lumMod val="65000"/>
                    <a:lumOff val="35000"/>
                  </a:schemeClr>
                </a:solidFill>
                <a:latin typeface="Open Sans"/>
                <a:cs typeface="Open Sans"/>
              </a:rPr>
              <a:t>Workshop: identifying and overcoming internal barriers to development</a:t>
            </a:r>
            <a:endParaRPr lang="en-US" sz="3000" b="1" dirty="0">
              <a:solidFill>
                <a:schemeClr val="tx1">
                  <a:lumMod val="65000"/>
                  <a:lumOff val="35000"/>
                </a:schemeClr>
              </a:solidFill>
              <a:latin typeface="Open Sans"/>
              <a:cs typeface="Open Sans"/>
            </a:endParaRPr>
          </a:p>
        </p:txBody>
      </p:sp>
    </p:spTree>
    <p:extLst>
      <p:ext uri="{BB962C8B-B14F-4D97-AF65-F5344CB8AC3E}">
        <p14:creationId xmlns:p14="http://schemas.microsoft.com/office/powerpoint/2010/main" val="21392522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36"/>
          <p:cNvSpPr/>
          <p:nvPr/>
        </p:nvSpPr>
        <p:spPr>
          <a:xfrm>
            <a:off x="56713" y="4080256"/>
            <a:ext cx="8756134" cy="46166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5400">
                <a:solidFill>
                  <a:srgbClr val="FFFFFF"/>
                </a:solidFill>
                <a:latin typeface="Arial"/>
                <a:ea typeface="Arial"/>
                <a:cs typeface="Arial"/>
                <a:sym typeface="Arial"/>
              </a:defRPr>
            </a:pPr>
            <a:endParaRPr sz="2400" b="1" dirty="0">
              <a:solidFill>
                <a:schemeClr val="bg1"/>
              </a:solidFill>
            </a:endParaRPr>
          </a:p>
        </p:txBody>
      </p:sp>
      <p:sp>
        <p:nvSpPr>
          <p:cNvPr id="9" name="Title 1"/>
          <p:cNvSpPr>
            <a:spLocks noGrp="1"/>
          </p:cNvSpPr>
          <p:nvPr>
            <p:ph type="title"/>
          </p:nvPr>
        </p:nvSpPr>
        <p:spPr>
          <a:xfrm>
            <a:off x="260350" y="206375"/>
            <a:ext cx="8229600" cy="663575"/>
          </a:xfrm>
        </p:spPr>
        <p:txBody>
          <a:bodyPr rtlCol="0"/>
          <a:lstStyle/>
          <a:p>
            <a:pPr algn="l" eaLnBrk="1" fontAlgn="auto" hangingPunct="1">
              <a:spcAft>
                <a:spcPts val="0"/>
              </a:spcAft>
              <a:defRPr/>
            </a:pPr>
            <a:r>
              <a:rPr lang="en-US" sz="2800" b="1" dirty="0" smtClean="0">
                <a:solidFill>
                  <a:schemeClr val="bg1"/>
                </a:solidFill>
                <a:latin typeface="Open Sans"/>
                <a:ea typeface="+mj-ea"/>
                <a:cs typeface="Open Sans"/>
              </a:rPr>
              <a:t>Manchester</a:t>
            </a:r>
            <a:endParaRPr lang="en-US" sz="2800" b="1" dirty="0">
              <a:solidFill>
                <a:schemeClr val="bg1"/>
              </a:solidFill>
              <a:latin typeface="Open Sans"/>
              <a:ea typeface="+mj-ea"/>
              <a:cs typeface="Open Sans"/>
            </a:endParaRPr>
          </a:p>
        </p:txBody>
      </p:sp>
      <p:sp>
        <p:nvSpPr>
          <p:cNvPr id="5" name="Title 1"/>
          <p:cNvSpPr txBox="1">
            <a:spLocks/>
          </p:cNvSpPr>
          <p:nvPr/>
        </p:nvSpPr>
        <p:spPr>
          <a:xfrm>
            <a:off x="260657" y="205979"/>
            <a:ext cx="8229600" cy="6633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chemeClr val="tx1">
                    <a:lumMod val="65000"/>
                    <a:lumOff val="35000"/>
                  </a:schemeClr>
                </a:solidFill>
                <a:latin typeface="Open Sans"/>
                <a:cs typeface="Open Sans"/>
              </a:rPr>
              <a:t>About your trainer</a:t>
            </a:r>
            <a:endParaRPr lang="en-US" sz="2800" b="1" dirty="0">
              <a:solidFill>
                <a:schemeClr val="tx1">
                  <a:lumMod val="65000"/>
                  <a:lumOff val="35000"/>
                </a:schemeClr>
              </a:solidFill>
              <a:latin typeface="Open Sans"/>
              <a:cs typeface="Open San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666" y="963590"/>
            <a:ext cx="1534309" cy="1534309"/>
          </a:xfrm>
          <a:prstGeom prst="rect">
            <a:avLst/>
          </a:prstGeom>
        </p:spPr>
      </p:pic>
      <p:sp>
        <p:nvSpPr>
          <p:cNvPr id="7" name="Google Shape;476;p70"/>
          <p:cNvSpPr txBox="1"/>
          <p:nvPr/>
        </p:nvSpPr>
        <p:spPr>
          <a:xfrm>
            <a:off x="260657" y="2664556"/>
            <a:ext cx="3022899" cy="1415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dirty="0" smtClean="0">
                <a:solidFill>
                  <a:schemeClr val="tx1">
                    <a:lumMod val="65000"/>
                    <a:lumOff val="35000"/>
                  </a:schemeClr>
                </a:solidFill>
                <a:latin typeface="Open Sans"/>
                <a:ea typeface="Arial"/>
                <a:cs typeface="Arial"/>
                <a:sym typeface="Arial"/>
              </a:rPr>
              <a:t>Alistair Beech</a:t>
            </a:r>
            <a:endParaRPr lang="en-GB" sz="1400" dirty="0">
              <a:solidFill>
                <a:schemeClr val="tx1">
                  <a:lumMod val="65000"/>
                  <a:lumOff val="35000"/>
                </a:schemeClr>
              </a:solidFill>
              <a:latin typeface="Open Sans"/>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lang="en-GB" sz="1400" i="0" u="none" strike="noStrike" cap="none" dirty="0" smtClean="0">
              <a:solidFill>
                <a:schemeClr val="tx1">
                  <a:lumMod val="65000"/>
                  <a:lumOff val="35000"/>
                </a:schemeClr>
              </a:solidFill>
              <a:latin typeface="Open Sans"/>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GB" sz="1400" dirty="0" smtClean="0">
                <a:solidFill>
                  <a:schemeClr val="tx1">
                    <a:lumMod val="65000"/>
                    <a:lumOff val="35000"/>
                  </a:schemeClr>
                </a:solidFill>
                <a:latin typeface="Open Sans"/>
                <a:ea typeface="Arial"/>
                <a:cs typeface="Arial"/>
                <a:sym typeface="Arial"/>
              </a:rPr>
              <a:t>Senior Social Media </a:t>
            </a:r>
          </a:p>
          <a:p>
            <a:pPr marL="0" marR="0" lvl="0" indent="0" algn="ctr" rtl="0">
              <a:lnSpc>
                <a:spcPct val="100000"/>
              </a:lnSpc>
              <a:spcBef>
                <a:spcPts val="0"/>
              </a:spcBef>
              <a:spcAft>
                <a:spcPts val="0"/>
              </a:spcAft>
              <a:buClr>
                <a:srgbClr val="000000"/>
              </a:buClr>
              <a:buSzPts val="1400"/>
              <a:buFont typeface="Arial"/>
              <a:buNone/>
            </a:pPr>
            <a:r>
              <a:rPr lang="en-GB" sz="1400" dirty="0" smtClean="0">
                <a:solidFill>
                  <a:schemeClr val="tx1">
                    <a:lumMod val="65000"/>
                    <a:lumOff val="35000"/>
                  </a:schemeClr>
                </a:solidFill>
                <a:latin typeface="Open Sans"/>
                <a:ea typeface="Arial"/>
                <a:cs typeface="Arial"/>
                <a:sym typeface="Arial"/>
              </a:rPr>
              <a:t>Coordinator, </a:t>
            </a:r>
          </a:p>
          <a:p>
            <a:pPr marL="0" marR="0" lvl="0" indent="0" algn="ctr" rtl="0">
              <a:lnSpc>
                <a:spcPct val="100000"/>
              </a:lnSpc>
              <a:spcBef>
                <a:spcPts val="0"/>
              </a:spcBef>
              <a:spcAft>
                <a:spcPts val="0"/>
              </a:spcAft>
              <a:buClr>
                <a:srgbClr val="000000"/>
              </a:buClr>
              <a:buSzPts val="1400"/>
              <a:buFont typeface="Arial"/>
              <a:buNone/>
            </a:pPr>
            <a:r>
              <a:rPr lang="en-GB" sz="1400" dirty="0" smtClean="0">
                <a:solidFill>
                  <a:schemeClr val="tx1">
                    <a:lumMod val="65000"/>
                    <a:lumOff val="35000"/>
                  </a:schemeClr>
                </a:solidFill>
                <a:latin typeface="Open Sans"/>
                <a:ea typeface="Arial"/>
                <a:cs typeface="Arial"/>
                <a:sym typeface="Arial"/>
              </a:rPr>
              <a:t>Division of Communications and Marketing</a:t>
            </a:r>
          </a:p>
          <a:p>
            <a:pPr marL="0" marR="0" lvl="0" indent="0" algn="ctr" rtl="0">
              <a:lnSpc>
                <a:spcPct val="100000"/>
              </a:lnSpc>
              <a:spcBef>
                <a:spcPts val="0"/>
              </a:spcBef>
              <a:spcAft>
                <a:spcPts val="0"/>
              </a:spcAft>
              <a:buClr>
                <a:srgbClr val="000000"/>
              </a:buClr>
              <a:buSzPts val="1400"/>
              <a:buFont typeface="Arial"/>
              <a:buNone/>
            </a:pPr>
            <a:endParaRPr lang="en-GB" sz="1400" i="0" u="none" strike="noStrike" cap="none" dirty="0" smtClean="0">
              <a:solidFill>
                <a:schemeClr val="tx1">
                  <a:lumMod val="65000"/>
                  <a:lumOff val="35000"/>
                </a:schemeClr>
              </a:solidFill>
              <a:latin typeface="Open Sans"/>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400" i="0" u="none" strike="noStrike" cap="none" dirty="0">
              <a:solidFill>
                <a:schemeClr val="tx1">
                  <a:lumMod val="65000"/>
                  <a:lumOff val="35000"/>
                </a:schemeClr>
              </a:solidFill>
              <a:latin typeface="Open Sans"/>
              <a:ea typeface="Arial"/>
              <a:cs typeface="Arial"/>
              <a:sym typeface="Arial"/>
            </a:endParaRPr>
          </a:p>
        </p:txBody>
      </p:sp>
      <p:pic>
        <p:nvPicPr>
          <p:cNvPr id="8" name="Picture 7" descr="TAB_col_white_background.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3843" y="4184723"/>
            <a:ext cx="1936526" cy="82026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0369" y="1241505"/>
            <a:ext cx="4321696" cy="1763509"/>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2766" y="3237392"/>
            <a:ext cx="2525435" cy="1685728"/>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04480" y="2174895"/>
            <a:ext cx="3175073" cy="1984421"/>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8634" y="302152"/>
            <a:ext cx="2868513" cy="1501188"/>
          </a:xfrm>
          <a:prstGeom prst="rect">
            <a:avLst/>
          </a:prstGeom>
        </p:spPr>
      </p:pic>
    </p:spTree>
    <p:extLst>
      <p:ext uri="{BB962C8B-B14F-4D97-AF65-F5344CB8AC3E}">
        <p14:creationId xmlns:p14="http://schemas.microsoft.com/office/powerpoint/2010/main" val="405105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87" y="369569"/>
            <a:ext cx="8924815" cy="4266061"/>
          </a:xfrm>
          <a:prstGeom prst="rect">
            <a:avLst/>
          </a:prstGeom>
        </p:spPr>
      </p:pic>
    </p:spTree>
    <p:extLst>
      <p:ext uri="{BB962C8B-B14F-4D97-AF65-F5344CB8AC3E}">
        <p14:creationId xmlns:p14="http://schemas.microsoft.com/office/powerpoint/2010/main" val="22413198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36"/>
          <p:cNvSpPr/>
          <p:nvPr/>
        </p:nvSpPr>
        <p:spPr>
          <a:xfrm>
            <a:off x="56713" y="4080256"/>
            <a:ext cx="8756134" cy="46166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5400">
                <a:solidFill>
                  <a:srgbClr val="FFFFFF"/>
                </a:solidFill>
                <a:latin typeface="Arial"/>
                <a:ea typeface="Arial"/>
                <a:cs typeface="Arial"/>
                <a:sym typeface="Arial"/>
              </a:defRPr>
            </a:pPr>
            <a:endParaRPr sz="2400" b="1" dirty="0">
              <a:solidFill>
                <a:schemeClr val="bg1"/>
              </a:solidFill>
            </a:endParaRPr>
          </a:p>
        </p:txBody>
      </p:sp>
      <p:sp>
        <p:nvSpPr>
          <p:cNvPr id="9" name="Title 1"/>
          <p:cNvSpPr>
            <a:spLocks noGrp="1"/>
          </p:cNvSpPr>
          <p:nvPr>
            <p:ph type="title"/>
          </p:nvPr>
        </p:nvSpPr>
        <p:spPr>
          <a:xfrm>
            <a:off x="260350" y="206375"/>
            <a:ext cx="8229600" cy="663575"/>
          </a:xfrm>
        </p:spPr>
        <p:txBody>
          <a:bodyPr rtlCol="0"/>
          <a:lstStyle/>
          <a:p>
            <a:pPr algn="l" eaLnBrk="1" fontAlgn="auto" hangingPunct="1">
              <a:spcAft>
                <a:spcPts val="0"/>
              </a:spcAft>
              <a:defRPr/>
            </a:pPr>
            <a:r>
              <a:rPr lang="en-US" sz="2800" b="1" dirty="0" smtClean="0">
                <a:solidFill>
                  <a:schemeClr val="bg1"/>
                </a:solidFill>
                <a:latin typeface="Open Sans"/>
                <a:ea typeface="+mj-ea"/>
                <a:cs typeface="Open Sans"/>
              </a:rPr>
              <a:t>Manchester</a:t>
            </a:r>
            <a:endParaRPr lang="en-US" sz="2800" b="1" dirty="0">
              <a:solidFill>
                <a:schemeClr val="bg1"/>
              </a:solidFill>
              <a:latin typeface="Open Sans"/>
              <a:ea typeface="+mj-ea"/>
              <a:cs typeface="Open Sans"/>
            </a:endParaRPr>
          </a:p>
        </p:txBody>
      </p:sp>
      <p:sp>
        <p:nvSpPr>
          <p:cNvPr id="5" name="Title 1"/>
          <p:cNvSpPr txBox="1">
            <a:spLocks/>
          </p:cNvSpPr>
          <p:nvPr/>
        </p:nvSpPr>
        <p:spPr>
          <a:xfrm>
            <a:off x="260657" y="1936169"/>
            <a:ext cx="8229600" cy="66339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smtClean="0">
                <a:solidFill>
                  <a:schemeClr val="tx1">
                    <a:lumMod val="65000"/>
                    <a:lumOff val="35000"/>
                  </a:schemeClr>
                </a:solidFill>
                <a:latin typeface="Open Sans"/>
                <a:cs typeface="Open Sans"/>
              </a:rPr>
              <a:t>The socially mature organization and how public bodies can transform</a:t>
            </a:r>
            <a:endParaRPr lang="en-US" sz="3000" b="1" dirty="0">
              <a:solidFill>
                <a:schemeClr val="tx1">
                  <a:lumMod val="65000"/>
                  <a:lumOff val="35000"/>
                </a:schemeClr>
              </a:solidFill>
              <a:latin typeface="Open Sans"/>
              <a:cs typeface="Open Sans"/>
            </a:endParaRPr>
          </a:p>
        </p:txBody>
      </p:sp>
    </p:spTree>
    <p:extLst>
      <p:ext uri="{BB962C8B-B14F-4D97-AF65-F5344CB8AC3E}">
        <p14:creationId xmlns:p14="http://schemas.microsoft.com/office/powerpoint/2010/main" val="36872977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36"/>
          <p:cNvSpPr/>
          <p:nvPr/>
        </p:nvSpPr>
        <p:spPr>
          <a:xfrm>
            <a:off x="56713" y="4080256"/>
            <a:ext cx="8756134" cy="46166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5400">
                <a:solidFill>
                  <a:srgbClr val="FFFFFF"/>
                </a:solidFill>
                <a:latin typeface="Arial"/>
                <a:ea typeface="Arial"/>
                <a:cs typeface="Arial"/>
                <a:sym typeface="Arial"/>
              </a:defRPr>
            </a:pPr>
            <a:endParaRPr sz="2400" b="1" dirty="0">
              <a:solidFill>
                <a:schemeClr val="bg1"/>
              </a:solidFill>
            </a:endParaRPr>
          </a:p>
        </p:txBody>
      </p:sp>
      <p:sp>
        <p:nvSpPr>
          <p:cNvPr id="9" name="Title 1"/>
          <p:cNvSpPr>
            <a:spLocks noGrp="1"/>
          </p:cNvSpPr>
          <p:nvPr>
            <p:ph type="title"/>
          </p:nvPr>
        </p:nvSpPr>
        <p:spPr>
          <a:xfrm>
            <a:off x="260350" y="206375"/>
            <a:ext cx="8229600" cy="663575"/>
          </a:xfrm>
        </p:spPr>
        <p:txBody>
          <a:bodyPr rtlCol="0"/>
          <a:lstStyle/>
          <a:p>
            <a:pPr algn="l" eaLnBrk="1" fontAlgn="auto" hangingPunct="1">
              <a:spcAft>
                <a:spcPts val="0"/>
              </a:spcAft>
              <a:defRPr/>
            </a:pPr>
            <a:r>
              <a:rPr lang="en-US" sz="2800" b="1" dirty="0" smtClean="0">
                <a:solidFill>
                  <a:schemeClr val="bg1"/>
                </a:solidFill>
                <a:latin typeface="Open Sans"/>
                <a:ea typeface="+mj-ea"/>
                <a:cs typeface="Open Sans"/>
              </a:rPr>
              <a:t>Manchester</a:t>
            </a:r>
            <a:endParaRPr lang="en-US" sz="2800" b="1" dirty="0">
              <a:solidFill>
                <a:schemeClr val="bg1"/>
              </a:solidFill>
              <a:latin typeface="Open Sans"/>
              <a:ea typeface="+mj-ea"/>
              <a:cs typeface="Open Sans"/>
            </a:endParaRPr>
          </a:p>
        </p:txBody>
      </p:sp>
      <p:sp>
        <p:nvSpPr>
          <p:cNvPr id="5" name="Title 1"/>
          <p:cNvSpPr txBox="1">
            <a:spLocks/>
          </p:cNvSpPr>
          <p:nvPr/>
        </p:nvSpPr>
        <p:spPr>
          <a:xfrm>
            <a:off x="733623" y="1158318"/>
            <a:ext cx="8229600" cy="66339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smtClean="0">
                <a:solidFill>
                  <a:schemeClr val="tx1">
                    <a:lumMod val="65000"/>
                    <a:lumOff val="35000"/>
                  </a:schemeClr>
                </a:solidFill>
                <a:latin typeface="Open Sans"/>
                <a:cs typeface="Open Sans"/>
              </a:rPr>
              <a:t>Social media is more than a communications, marketing or customer service tool…</a:t>
            </a:r>
          </a:p>
        </p:txBody>
      </p:sp>
      <p:sp>
        <p:nvSpPr>
          <p:cNvPr id="2" name="Rectangle 1"/>
          <p:cNvSpPr/>
          <p:nvPr/>
        </p:nvSpPr>
        <p:spPr>
          <a:xfrm>
            <a:off x="733623" y="2761726"/>
            <a:ext cx="7601080" cy="1477328"/>
          </a:xfrm>
          <a:prstGeom prst="rect">
            <a:avLst/>
          </a:prstGeom>
        </p:spPr>
        <p:txBody>
          <a:bodyPr wrap="square">
            <a:spAutoFit/>
          </a:bodyPr>
          <a:lstStyle/>
          <a:p>
            <a:r>
              <a:rPr lang="en-US" sz="3000" b="1" dirty="0">
                <a:solidFill>
                  <a:schemeClr val="tx1">
                    <a:lumMod val="65000"/>
                    <a:lumOff val="35000"/>
                  </a:schemeClr>
                </a:solidFill>
                <a:latin typeface="Open Sans"/>
                <a:cs typeface="Open Sans"/>
              </a:rPr>
              <a:t>it’s a business tool that can integrate across entire </a:t>
            </a:r>
            <a:r>
              <a:rPr lang="en-US" sz="3000" b="1" dirty="0" err="1">
                <a:solidFill>
                  <a:schemeClr val="tx1">
                    <a:lumMod val="65000"/>
                    <a:lumOff val="35000"/>
                  </a:schemeClr>
                </a:solidFill>
                <a:latin typeface="Open Sans"/>
                <a:cs typeface="Open Sans"/>
              </a:rPr>
              <a:t>organisations</a:t>
            </a:r>
            <a:r>
              <a:rPr lang="en-US" sz="3000" b="1" dirty="0">
                <a:solidFill>
                  <a:schemeClr val="tx1">
                    <a:lumMod val="65000"/>
                    <a:lumOff val="35000"/>
                  </a:schemeClr>
                </a:solidFill>
                <a:latin typeface="Open Sans"/>
                <a:cs typeface="Open Sans"/>
              </a:rPr>
              <a:t> to meet </a:t>
            </a:r>
            <a:r>
              <a:rPr lang="en-US" sz="3000" b="1" dirty="0" smtClean="0">
                <a:solidFill>
                  <a:schemeClr val="tx1">
                    <a:lumMod val="65000"/>
                    <a:lumOff val="35000"/>
                  </a:schemeClr>
                </a:solidFill>
                <a:latin typeface="Open Sans"/>
                <a:cs typeface="Open Sans"/>
              </a:rPr>
              <a:t>key business </a:t>
            </a:r>
            <a:r>
              <a:rPr lang="en-US" sz="3000" b="1" dirty="0">
                <a:solidFill>
                  <a:schemeClr val="tx1">
                    <a:lumMod val="65000"/>
                    <a:lumOff val="35000"/>
                  </a:schemeClr>
                </a:solidFill>
                <a:latin typeface="Open Sans"/>
                <a:cs typeface="Open Sans"/>
              </a:rPr>
              <a:t>objectives</a:t>
            </a:r>
          </a:p>
        </p:txBody>
      </p:sp>
    </p:spTree>
    <p:extLst>
      <p:ext uri="{BB962C8B-B14F-4D97-AF65-F5344CB8AC3E}">
        <p14:creationId xmlns:p14="http://schemas.microsoft.com/office/powerpoint/2010/main" val="292960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36"/>
          <p:cNvSpPr/>
          <p:nvPr/>
        </p:nvSpPr>
        <p:spPr>
          <a:xfrm>
            <a:off x="56713" y="4080256"/>
            <a:ext cx="8756134" cy="46166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5400">
                <a:solidFill>
                  <a:srgbClr val="FFFFFF"/>
                </a:solidFill>
                <a:latin typeface="Arial"/>
                <a:ea typeface="Arial"/>
                <a:cs typeface="Arial"/>
                <a:sym typeface="Arial"/>
              </a:defRPr>
            </a:pPr>
            <a:endParaRPr sz="2400" b="1" dirty="0">
              <a:solidFill>
                <a:schemeClr val="bg1"/>
              </a:solidFill>
            </a:endParaRPr>
          </a:p>
        </p:txBody>
      </p:sp>
      <p:sp>
        <p:nvSpPr>
          <p:cNvPr id="9" name="Title 1"/>
          <p:cNvSpPr>
            <a:spLocks noGrp="1"/>
          </p:cNvSpPr>
          <p:nvPr>
            <p:ph type="title"/>
          </p:nvPr>
        </p:nvSpPr>
        <p:spPr>
          <a:xfrm>
            <a:off x="260350" y="206375"/>
            <a:ext cx="8229600" cy="663575"/>
          </a:xfrm>
        </p:spPr>
        <p:txBody>
          <a:bodyPr rtlCol="0"/>
          <a:lstStyle/>
          <a:p>
            <a:pPr algn="l" eaLnBrk="1" fontAlgn="auto" hangingPunct="1">
              <a:spcAft>
                <a:spcPts val="0"/>
              </a:spcAft>
              <a:defRPr/>
            </a:pPr>
            <a:r>
              <a:rPr lang="en-US" sz="2800" b="1" dirty="0" smtClean="0">
                <a:solidFill>
                  <a:schemeClr val="bg1"/>
                </a:solidFill>
                <a:latin typeface="Open Sans"/>
                <a:ea typeface="+mj-ea"/>
                <a:cs typeface="Open Sans"/>
              </a:rPr>
              <a:t>Manchester</a:t>
            </a:r>
            <a:endParaRPr lang="en-US" sz="2800" b="1" dirty="0">
              <a:solidFill>
                <a:schemeClr val="bg1"/>
              </a:solidFill>
              <a:latin typeface="Open Sans"/>
              <a:ea typeface="+mj-ea"/>
              <a:cs typeface="Open Sans"/>
            </a:endParaRPr>
          </a:p>
        </p:txBody>
      </p:sp>
      <p:sp>
        <p:nvSpPr>
          <p:cNvPr id="5" name="Title 1"/>
          <p:cNvSpPr txBox="1">
            <a:spLocks/>
          </p:cNvSpPr>
          <p:nvPr/>
        </p:nvSpPr>
        <p:spPr>
          <a:xfrm>
            <a:off x="242727" y="-212"/>
            <a:ext cx="8229600" cy="6633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chemeClr val="tx1">
                    <a:lumMod val="65000"/>
                    <a:lumOff val="35000"/>
                  </a:schemeClr>
                </a:solidFill>
                <a:latin typeface="Open Sans"/>
                <a:cs typeface="Open Sans"/>
              </a:rPr>
              <a:t>The socially mature </a:t>
            </a:r>
            <a:r>
              <a:rPr lang="en-US" sz="2800" b="1" dirty="0" err="1" smtClean="0">
                <a:solidFill>
                  <a:schemeClr val="tx1">
                    <a:lumMod val="65000"/>
                    <a:lumOff val="35000"/>
                  </a:schemeClr>
                </a:solidFill>
                <a:latin typeface="Open Sans"/>
                <a:cs typeface="Open Sans"/>
              </a:rPr>
              <a:t>organisation</a:t>
            </a:r>
            <a:endParaRPr lang="en-US" sz="2800" b="1" dirty="0">
              <a:solidFill>
                <a:schemeClr val="tx1">
                  <a:lumMod val="65000"/>
                  <a:lumOff val="35000"/>
                </a:schemeClr>
              </a:solidFill>
              <a:latin typeface="Open Sans"/>
              <a:cs typeface="Open San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40" y="578066"/>
            <a:ext cx="6519731" cy="4796659"/>
          </a:xfrm>
          <a:prstGeom prst="rect">
            <a:avLst/>
          </a:prstGeom>
        </p:spPr>
      </p:pic>
    </p:spTree>
    <p:extLst>
      <p:ext uri="{BB962C8B-B14F-4D97-AF65-F5344CB8AC3E}">
        <p14:creationId xmlns:p14="http://schemas.microsoft.com/office/powerpoint/2010/main" val="27847207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36"/>
          <p:cNvSpPr/>
          <p:nvPr/>
        </p:nvSpPr>
        <p:spPr>
          <a:xfrm>
            <a:off x="56713" y="4080256"/>
            <a:ext cx="8756134" cy="46166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5400">
                <a:solidFill>
                  <a:srgbClr val="FFFFFF"/>
                </a:solidFill>
                <a:latin typeface="Arial"/>
                <a:ea typeface="Arial"/>
                <a:cs typeface="Arial"/>
                <a:sym typeface="Arial"/>
              </a:defRPr>
            </a:pPr>
            <a:endParaRPr sz="2400" b="1" dirty="0">
              <a:solidFill>
                <a:schemeClr val="bg1"/>
              </a:solidFill>
            </a:endParaRPr>
          </a:p>
        </p:txBody>
      </p:sp>
      <p:sp>
        <p:nvSpPr>
          <p:cNvPr id="9" name="Title 1"/>
          <p:cNvSpPr>
            <a:spLocks noGrp="1"/>
          </p:cNvSpPr>
          <p:nvPr>
            <p:ph type="title"/>
          </p:nvPr>
        </p:nvSpPr>
        <p:spPr>
          <a:xfrm>
            <a:off x="260350" y="206375"/>
            <a:ext cx="8229600" cy="663575"/>
          </a:xfrm>
        </p:spPr>
        <p:txBody>
          <a:bodyPr rtlCol="0"/>
          <a:lstStyle/>
          <a:p>
            <a:pPr algn="l" eaLnBrk="1" fontAlgn="auto" hangingPunct="1">
              <a:spcAft>
                <a:spcPts val="0"/>
              </a:spcAft>
              <a:defRPr/>
            </a:pPr>
            <a:r>
              <a:rPr lang="en-US" sz="2800" b="1" dirty="0" smtClean="0">
                <a:solidFill>
                  <a:schemeClr val="bg1"/>
                </a:solidFill>
                <a:latin typeface="Open Sans"/>
                <a:ea typeface="+mj-ea"/>
                <a:cs typeface="Open Sans"/>
              </a:rPr>
              <a:t>Manchester</a:t>
            </a:r>
            <a:endParaRPr lang="en-US" sz="2800" b="1" dirty="0">
              <a:solidFill>
                <a:schemeClr val="bg1"/>
              </a:solidFill>
              <a:latin typeface="Open Sans"/>
              <a:ea typeface="+mj-ea"/>
              <a:cs typeface="Open San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6183"/>
            <a:ext cx="9144000" cy="3854905"/>
          </a:xfrm>
          <a:prstGeom prst="rect">
            <a:avLst/>
          </a:prstGeom>
        </p:spPr>
      </p:pic>
      <p:sp>
        <p:nvSpPr>
          <p:cNvPr id="6" name="Rectangle 5"/>
          <p:cNvSpPr/>
          <p:nvPr/>
        </p:nvSpPr>
        <p:spPr>
          <a:xfrm>
            <a:off x="168166" y="4553660"/>
            <a:ext cx="2900855" cy="480131"/>
          </a:xfrm>
          <a:prstGeom prst="rect">
            <a:avLst/>
          </a:prstGeom>
        </p:spPr>
        <p:txBody>
          <a:bodyPr wrap="square">
            <a:spAutoFit/>
          </a:bodyPr>
          <a:lstStyle/>
          <a:p>
            <a:pPr algn="ctr">
              <a:lnSpc>
                <a:spcPct val="140000"/>
              </a:lnSpc>
            </a:pPr>
            <a:r>
              <a:rPr lang="en-US" dirty="0" smtClean="0">
                <a:solidFill>
                  <a:srgbClr val="595959"/>
                </a:solidFill>
                <a:latin typeface="Open Sans"/>
              </a:rPr>
              <a:t>Source: Hootsuite, 2019</a:t>
            </a:r>
            <a:endParaRPr lang="en-US" dirty="0">
              <a:solidFill>
                <a:srgbClr val="595959"/>
              </a:solidFill>
              <a:latin typeface="Open Sans"/>
            </a:endParaRPr>
          </a:p>
        </p:txBody>
      </p:sp>
    </p:spTree>
    <p:extLst>
      <p:ext uri="{BB962C8B-B14F-4D97-AF65-F5344CB8AC3E}">
        <p14:creationId xmlns:p14="http://schemas.microsoft.com/office/powerpoint/2010/main" val="15703514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36"/>
          <p:cNvSpPr/>
          <p:nvPr/>
        </p:nvSpPr>
        <p:spPr>
          <a:xfrm>
            <a:off x="56713" y="4080256"/>
            <a:ext cx="8756134" cy="46166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5400">
                <a:solidFill>
                  <a:srgbClr val="FFFFFF"/>
                </a:solidFill>
                <a:latin typeface="Arial"/>
                <a:ea typeface="Arial"/>
                <a:cs typeface="Arial"/>
                <a:sym typeface="Arial"/>
              </a:defRPr>
            </a:pPr>
            <a:endParaRPr sz="2400" b="1" dirty="0">
              <a:solidFill>
                <a:schemeClr val="bg1"/>
              </a:solidFill>
            </a:endParaRPr>
          </a:p>
        </p:txBody>
      </p:sp>
      <p:sp>
        <p:nvSpPr>
          <p:cNvPr id="9" name="Title 1"/>
          <p:cNvSpPr>
            <a:spLocks noGrp="1"/>
          </p:cNvSpPr>
          <p:nvPr>
            <p:ph type="title"/>
          </p:nvPr>
        </p:nvSpPr>
        <p:spPr>
          <a:xfrm>
            <a:off x="260350" y="206375"/>
            <a:ext cx="8229600" cy="663575"/>
          </a:xfrm>
        </p:spPr>
        <p:txBody>
          <a:bodyPr rtlCol="0"/>
          <a:lstStyle/>
          <a:p>
            <a:pPr algn="l" eaLnBrk="1" fontAlgn="auto" hangingPunct="1">
              <a:spcAft>
                <a:spcPts val="0"/>
              </a:spcAft>
              <a:defRPr/>
            </a:pPr>
            <a:r>
              <a:rPr lang="en-US" sz="2800" b="1" dirty="0" smtClean="0">
                <a:solidFill>
                  <a:schemeClr val="bg1"/>
                </a:solidFill>
                <a:latin typeface="Open Sans"/>
                <a:ea typeface="+mj-ea"/>
                <a:cs typeface="Open Sans"/>
              </a:rPr>
              <a:t>Manchester</a:t>
            </a:r>
            <a:endParaRPr lang="en-US" sz="2800" b="1" dirty="0">
              <a:solidFill>
                <a:schemeClr val="bg1"/>
              </a:solidFill>
              <a:latin typeface="Open Sans"/>
              <a:ea typeface="+mj-ea"/>
              <a:cs typeface="Open Sans"/>
            </a:endParaRPr>
          </a:p>
        </p:txBody>
      </p:sp>
      <p:sp>
        <p:nvSpPr>
          <p:cNvPr id="6" name="Rectangle 5"/>
          <p:cNvSpPr/>
          <p:nvPr/>
        </p:nvSpPr>
        <p:spPr>
          <a:xfrm>
            <a:off x="140458" y="4664492"/>
            <a:ext cx="2900855" cy="480131"/>
          </a:xfrm>
          <a:prstGeom prst="rect">
            <a:avLst/>
          </a:prstGeom>
        </p:spPr>
        <p:txBody>
          <a:bodyPr wrap="square">
            <a:spAutoFit/>
          </a:bodyPr>
          <a:lstStyle/>
          <a:p>
            <a:pPr algn="ctr">
              <a:lnSpc>
                <a:spcPct val="140000"/>
              </a:lnSpc>
            </a:pPr>
            <a:r>
              <a:rPr lang="en-US" dirty="0" smtClean="0">
                <a:solidFill>
                  <a:srgbClr val="595959"/>
                </a:solidFill>
                <a:latin typeface="Open Sans"/>
              </a:rPr>
              <a:t>Source: Hootsuite, 2019</a:t>
            </a:r>
            <a:endParaRPr lang="en-US" dirty="0">
              <a:solidFill>
                <a:srgbClr val="595959"/>
              </a:solidFill>
              <a:latin typeface="Open San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350" y="474962"/>
            <a:ext cx="8411574" cy="4293548"/>
          </a:xfrm>
          <a:prstGeom prst="rect">
            <a:avLst/>
          </a:prstGeom>
        </p:spPr>
      </p:pic>
      <p:sp>
        <p:nvSpPr>
          <p:cNvPr id="5" name="Title 1"/>
          <p:cNvSpPr txBox="1">
            <a:spLocks/>
          </p:cNvSpPr>
          <p:nvPr/>
        </p:nvSpPr>
        <p:spPr>
          <a:xfrm>
            <a:off x="242727" y="-46392"/>
            <a:ext cx="8229600" cy="6633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chemeClr val="tx1">
                    <a:lumMod val="65000"/>
                    <a:lumOff val="35000"/>
                  </a:schemeClr>
                </a:solidFill>
                <a:latin typeface="Open Sans"/>
                <a:cs typeface="Open Sans"/>
              </a:rPr>
              <a:t>The socially mature </a:t>
            </a:r>
            <a:r>
              <a:rPr lang="en-US" sz="2800" b="1" dirty="0" err="1" smtClean="0">
                <a:solidFill>
                  <a:schemeClr val="tx1">
                    <a:lumMod val="65000"/>
                    <a:lumOff val="35000"/>
                  </a:schemeClr>
                </a:solidFill>
                <a:latin typeface="Open Sans"/>
                <a:cs typeface="Open Sans"/>
              </a:rPr>
              <a:t>organisation</a:t>
            </a:r>
            <a:endParaRPr lang="en-US" sz="2800" b="1" dirty="0">
              <a:solidFill>
                <a:schemeClr val="tx1">
                  <a:lumMod val="65000"/>
                  <a:lumOff val="35000"/>
                </a:schemeClr>
              </a:solidFill>
              <a:latin typeface="Open Sans"/>
              <a:cs typeface="Open Sans"/>
            </a:endParaRPr>
          </a:p>
        </p:txBody>
      </p:sp>
    </p:spTree>
    <p:extLst>
      <p:ext uri="{BB962C8B-B14F-4D97-AF65-F5344CB8AC3E}">
        <p14:creationId xmlns:p14="http://schemas.microsoft.com/office/powerpoint/2010/main" val="5688915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36"/>
          <p:cNvSpPr/>
          <p:nvPr/>
        </p:nvSpPr>
        <p:spPr>
          <a:xfrm>
            <a:off x="56713" y="4080256"/>
            <a:ext cx="8756134" cy="46166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5400">
                <a:solidFill>
                  <a:srgbClr val="FFFFFF"/>
                </a:solidFill>
                <a:latin typeface="Arial"/>
                <a:ea typeface="Arial"/>
                <a:cs typeface="Arial"/>
                <a:sym typeface="Arial"/>
              </a:defRPr>
            </a:pPr>
            <a:endParaRPr sz="2400" b="1" dirty="0">
              <a:solidFill>
                <a:schemeClr val="bg1"/>
              </a:solidFill>
            </a:endParaRPr>
          </a:p>
        </p:txBody>
      </p:sp>
      <p:sp>
        <p:nvSpPr>
          <p:cNvPr id="9" name="Title 1"/>
          <p:cNvSpPr>
            <a:spLocks noGrp="1"/>
          </p:cNvSpPr>
          <p:nvPr>
            <p:ph type="title"/>
          </p:nvPr>
        </p:nvSpPr>
        <p:spPr>
          <a:xfrm>
            <a:off x="260350" y="206375"/>
            <a:ext cx="8229600" cy="663575"/>
          </a:xfrm>
        </p:spPr>
        <p:txBody>
          <a:bodyPr rtlCol="0"/>
          <a:lstStyle/>
          <a:p>
            <a:pPr algn="l" eaLnBrk="1" fontAlgn="auto" hangingPunct="1">
              <a:spcAft>
                <a:spcPts val="0"/>
              </a:spcAft>
              <a:defRPr/>
            </a:pPr>
            <a:r>
              <a:rPr lang="en-US" sz="2800" b="1" dirty="0" smtClean="0">
                <a:solidFill>
                  <a:schemeClr val="bg1"/>
                </a:solidFill>
                <a:latin typeface="Open Sans"/>
                <a:ea typeface="+mj-ea"/>
                <a:cs typeface="Open Sans"/>
              </a:rPr>
              <a:t>Manchester</a:t>
            </a:r>
            <a:endParaRPr lang="en-US" sz="2800" b="1" dirty="0">
              <a:solidFill>
                <a:schemeClr val="bg1"/>
              </a:solidFill>
              <a:latin typeface="Open Sans"/>
              <a:ea typeface="+mj-ea"/>
              <a:cs typeface="Open Sans"/>
            </a:endParaRPr>
          </a:p>
        </p:txBody>
      </p:sp>
      <p:sp>
        <p:nvSpPr>
          <p:cNvPr id="6" name="Title 1"/>
          <p:cNvSpPr txBox="1">
            <a:spLocks/>
          </p:cNvSpPr>
          <p:nvPr/>
        </p:nvSpPr>
        <p:spPr>
          <a:xfrm>
            <a:off x="260657" y="2083312"/>
            <a:ext cx="8229600" cy="66339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smtClean="0">
                <a:solidFill>
                  <a:schemeClr val="tx1">
                    <a:lumMod val="65000"/>
                    <a:lumOff val="35000"/>
                  </a:schemeClr>
                </a:solidFill>
                <a:latin typeface="Open Sans"/>
                <a:cs typeface="Open Sans"/>
              </a:rPr>
              <a:t>Exercise: Using the SWOT analysis, assess your organization’s social maturity using the five steps in </a:t>
            </a:r>
            <a:r>
              <a:rPr lang="en-US" sz="3000" b="1" dirty="0" err="1" smtClean="0">
                <a:solidFill>
                  <a:schemeClr val="tx1">
                    <a:lumMod val="65000"/>
                    <a:lumOff val="35000"/>
                  </a:schemeClr>
                </a:solidFill>
                <a:latin typeface="Open Sans"/>
                <a:cs typeface="Open Sans"/>
              </a:rPr>
              <a:t>Hootsuite’s</a:t>
            </a:r>
            <a:r>
              <a:rPr lang="en-US" sz="3000" b="1" dirty="0" smtClean="0">
                <a:solidFill>
                  <a:schemeClr val="tx1">
                    <a:lumMod val="65000"/>
                    <a:lumOff val="35000"/>
                  </a:schemeClr>
                </a:solidFill>
                <a:latin typeface="Open Sans"/>
                <a:cs typeface="Open Sans"/>
              </a:rPr>
              <a:t> maturity map</a:t>
            </a:r>
            <a:endParaRPr lang="en-US" sz="3000" b="1" dirty="0">
              <a:solidFill>
                <a:schemeClr val="tx1">
                  <a:lumMod val="65000"/>
                  <a:lumOff val="35000"/>
                </a:schemeClr>
              </a:solidFill>
              <a:latin typeface="Open Sans"/>
              <a:cs typeface="Open Sans"/>
            </a:endParaRPr>
          </a:p>
        </p:txBody>
      </p:sp>
    </p:spTree>
    <p:extLst>
      <p:ext uri="{BB962C8B-B14F-4D97-AF65-F5344CB8AC3E}">
        <p14:creationId xmlns:p14="http://schemas.microsoft.com/office/powerpoint/2010/main" val="42177937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36"/>
          <p:cNvSpPr/>
          <p:nvPr/>
        </p:nvSpPr>
        <p:spPr>
          <a:xfrm>
            <a:off x="56713" y="4080256"/>
            <a:ext cx="8756134" cy="46166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5400">
                <a:solidFill>
                  <a:srgbClr val="FFFFFF"/>
                </a:solidFill>
                <a:latin typeface="Arial"/>
                <a:ea typeface="Arial"/>
                <a:cs typeface="Arial"/>
                <a:sym typeface="Arial"/>
              </a:defRPr>
            </a:pPr>
            <a:endParaRPr sz="2400" b="1" dirty="0">
              <a:solidFill>
                <a:schemeClr val="bg1"/>
              </a:solidFill>
            </a:endParaRPr>
          </a:p>
        </p:txBody>
      </p:sp>
      <p:sp>
        <p:nvSpPr>
          <p:cNvPr id="9" name="Title 1"/>
          <p:cNvSpPr>
            <a:spLocks noGrp="1"/>
          </p:cNvSpPr>
          <p:nvPr>
            <p:ph type="title"/>
          </p:nvPr>
        </p:nvSpPr>
        <p:spPr>
          <a:xfrm>
            <a:off x="260350" y="206375"/>
            <a:ext cx="8229600" cy="663575"/>
          </a:xfrm>
        </p:spPr>
        <p:txBody>
          <a:bodyPr rtlCol="0"/>
          <a:lstStyle/>
          <a:p>
            <a:pPr algn="l" eaLnBrk="1" fontAlgn="auto" hangingPunct="1">
              <a:spcAft>
                <a:spcPts val="0"/>
              </a:spcAft>
              <a:defRPr/>
            </a:pPr>
            <a:r>
              <a:rPr lang="en-US" sz="2800" b="1" dirty="0" smtClean="0">
                <a:solidFill>
                  <a:schemeClr val="bg1"/>
                </a:solidFill>
                <a:latin typeface="Open Sans"/>
                <a:ea typeface="+mj-ea"/>
                <a:cs typeface="Open Sans"/>
              </a:rPr>
              <a:t>Manchester</a:t>
            </a:r>
            <a:endParaRPr lang="en-US" sz="2800" b="1" dirty="0">
              <a:solidFill>
                <a:schemeClr val="bg1"/>
              </a:solidFill>
              <a:latin typeface="Open Sans"/>
              <a:ea typeface="+mj-ea"/>
              <a:cs typeface="Open Sans"/>
            </a:endParaRPr>
          </a:p>
        </p:txBody>
      </p:sp>
      <p:sp>
        <p:nvSpPr>
          <p:cNvPr id="5" name="Title 1"/>
          <p:cNvSpPr txBox="1">
            <a:spLocks/>
          </p:cNvSpPr>
          <p:nvPr/>
        </p:nvSpPr>
        <p:spPr>
          <a:xfrm>
            <a:off x="242727" y="-212"/>
            <a:ext cx="8229600" cy="6633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chemeClr val="tx1">
                    <a:lumMod val="65000"/>
                    <a:lumOff val="35000"/>
                  </a:schemeClr>
                </a:solidFill>
                <a:latin typeface="Open Sans"/>
                <a:cs typeface="Open Sans"/>
              </a:rPr>
              <a:t>The road to transformation</a:t>
            </a:r>
            <a:endParaRPr lang="en-US" sz="2800" b="1" dirty="0">
              <a:solidFill>
                <a:schemeClr val="tx1">
                  <a:lumMod val="65000"/>
                  <a:lumOff val="35000"/>
                </a:schemeClr>
              </a:solidFill>
              <a:latin typeface="Open Sans"/>
              <a:cs typeface="Open Sans"/>
            </a:endParaRPr>
          </a:p>
        </p:txBody>
      </p:sp>
      <p:sp>
        <p:nvSpPr>
          <p:cNvPr id="6" name="TextBox 5"/>
          <p:cNvSpPr txBox="1"/>
          <p:nvPr/>
        </p:nvSpPr>
        <p:spPr>
          <a:xfrm>
            <a:off x="319984" y="999811"/>
            <a:ext cx="7918896" cy="3139321"/>
          </a:xfrm>
          <a:prstGeom prst="rect">
            <a:avLst/>
          </a:prstGeom>
          <a:noFill/>
        </p:spPr>
        <p:txBody>
          <a:bodyPr wrap="square" rtlCol="0">
            <a:spAutoFit/>
          </a:bodyPr>
          <a:lstStyle/>
          <a:p>
            <a:pPr marL="285750" lvl="0" indent="-285750">
              <a:buFont typeface="Arial" panose="020B0604020202020204" pitchFamily="34" charset="0"/>
              <a:buChar char="•"/>
            </a:pPr>
            <a:r>
              <a:rPr lang="en-GB" dirty="0" smtClean="0">
                <a:solidFill>
                  <a:schemeClr val="tx1">
                    <a:lumMod val="65000"/>
                    <a:lumOff val="35000"/>
                  </a:schemeClr>
                </a:solidFill>
                <a:latin typeface="Open Sans"/>
              </a:rPr>
              <a:t>Define </a:t>
            </a:r>
            <a:r>
              <a:rPr lang="en-GB" dirty="0">
                <a:solidFill>
                  <a:schemeClr val="tx1">
                    <a:lumMod val="65000"/>
                    <a:lumOff val="35000"/>
                  </a:schemeClr>
                </a:solidFill>
                <a:latin typeface="Open Sans"/>
              </a:rPr>
              <a:t>a long-term vision for how you want your organisation to use social </a:t>
            </a:r>
            <a:r>
              <a:rPr lang="en-GB" dirty="0" smtClean="0">
                <a:solidFill>
                  <a:schemeClr val="tx1">
                    <a:lumMod val="65000"/>
                    <a:lumOff val="35000"/>
                  </a:schemeClr>
                </a:solidFill>
                <a:latin typeface="Open Sans"/>
              </a:rPr>
              <a:t>media</a:t>
            </a:r>
          </a:p>
          <a:p>
            <a:pPr lvl="0"/>
            <a:endParaRPr lang="en-GB" dirty="0">
              <a:solidFill>
                <a:schemeClr val="tx1">
                  <a:lumMod val="65000"/>
                  <a:lumOff val="35000"/>
                </a:schemeClr>
              </a:solidFill>
              <a:latin typeface="Open Sans"/>
            </a:endParaRPr>
          </a:p>
          <a:p>
            <a:pPr marL="285750" lvl="0" indent="-285750">
              <a:buFont typeface="Arial" panose="020B0604020202020204" pitchFamily="34" charset="0"/>
              <a:buChar char="•"/>
            </a:pPr>
            <a:r>
              <a:rPr lang="en-GB" dirty="0">
                <a:solidFill>
                  <a:schemeClr val="tx1">
                    <a:lumMod val="65000"/>
                    <a:lumOff val="35000"/>
                  </a:schemeClr>
                </a:solidFill>
                <a:latin typeface="Open Sans"/>
              </a:rPr>
              <a:t>Define a plan for how you’re going to get </a:t>
            </a:r>
            <a:r>
              <a:rPr lang="en-GB" dirty="0" smtClean="0">
                <a:solidFill>
                  <a:schemeClr val="tx1">
                    <a:lumMod val="65000"/>
                    <a:lumOff val="35000"/>
                  </a:schemeClr>
                </a:solidFill>
                <a:latin typeface="Open Sans"/>
              </a:rPr>
              <a:t>there</a:t>
            </a:r>
          </a:p>
          <a:p>
            <a:pPr marL="285750" lvl="0" indent="-285750">
              <a:buFont typeface="Arial" panose="020B0604020202020204" pitchFamily="34" charset="0"/>
              <a:buChar char="•"/>
            </a:pPr>
            <a:endParaRPr lang="en-GB" dirty="0">
              <a:solidFill>
                <a:schemeClr val="tx1">
                  <a:lumMod val="65000"/>
                  <a:lumOff val="35000"/>
                </a:schemeClr>
              </a:solidFill>
              <a:latin typeface="Open Sans"/>
            </a:endParaRPr>
          </a:p>
          <a:p>
            <a:pPr marL="285750" lvl="0" indent="-285750">
              <a:buFont typeface="Arial" panose="020B0604020202020204" pitchFamily="34" charset="0"/>
              <a:buChar char="•"/>
            </a:pPr>
            <a:r>
              <a:rPr lang="en-GB" dirty="0">
                <a:solidFill>
                  <a:schemeClr val="tx1">
                    <a:lumMod val="65000"/>
                    <a:lumOff val="35000"/>
                  </a:schemeClr>
                </a:solidFill>
                <a:latin typeface="Open Sans"/>
              </a:rPr>
              <a:t>The plan should be broken down into as many component parts as </a:t>
            </a:r>
            <a:r>
              <a:rPr lang="en-GB" dirty="0" smtClean="0">
                <a:solidFill>
                  <a:schemeClr val="tx1">
                    <a:lumMod val="65000"/>
                    <a:lumOff val="35000"/>
                  </a:schemeClr>
                </a:solidFill>
                <a:latin typeface="Open Sans"/>
              </a:rPr>
              <a:t>possible</a:t>
            </a:r>
          </a:p>
          <a:p>
            <a:pPr marL="285750" lvl="0" indent="-285750">
              <a:buFont typeface="Arial" panose="020B0604020202020204" pitchFamily="34" charset="0"/>
              <a:buChar char="•"/>
            </a:pPr>
            <a:endParaRPr lang="en-GB" dirty="0">
              <a:solidFill>
                <a:schemeClr val="tx1">
                  <a:lumMod val="65000"/>
                  <a:lumOff val="35000"/>
                </a:schemeClr>
              </a:solidFill>
              <a:latin typeface="Open Sans"/>
            </a:endParaRPr>
          </a:p>
          <a:p>
            <a:pPr marL="285750" lvl="0" indent="-285750">
              <a:buFont typeface="Arial" panose="020B0604020202020204" pitchFamily="34" charset="0"/>
              <a:buChar char="•"/>
            </a:pPr>
            <a:r>
              <a:rPr lang="en-GB" dirty="0">
                <a:solidFill>
                  <a:schemeClr val="tx1">
                    <a:lumMod val="65000"/>
                    <a:lumOff val="35000"/>
                  </a:schemeClr>
                </a:solidFill>
                <a:latin typeface="Open Sans"/>
              </a:rPr>
              <a:t>Start doing something this week, next week and next month that will start you on the journey to developing how your organisation uses social media</a:t>
            </a:r>
          </a:p>
        </p:txBody>
      </p:sp>
    </p:spTree>
    <p:extLst>
      <p:ext uri="{BB962C8B-B14F-4D97-AF65-F5344CB8AC3E}">
        <p14:creationId xmlns:p14="http://schemas.microsoft.com/office/powerpoint/2010/main" val="2677196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36"/>
          <p:cNvSpPr/>
          <p:nvPr/>
        </p:nvSpPr>
        <p:spPr>
          <a:xfrm>
            <a:off x="56713" y="4080256"/>
            <a:ext cx="8756134" cy="46166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5400">
                <a:solidFill>
                  <a:srgbClr val="FFFFFF"/>
                </a:solidFill>
                <a:latin typeface="Arial"/>
                <a:ea typeface="Arial"/>
                <a:cs typeface="Arial"/>
                <a:sym typeface="Arial"/>
              </a:defRPr>
            </a:pPr>
            <a:endParaRPr sz="2400" b="1" dirty="0">
              <a:solidFill>
                <a:schemeClr val="bg1"/>
              </a:solidFill>
            </a:endParaRPr>
          </a:p>
        </p:txBody>
      </p:sp>
      <p:sp>
        <p:nvSpPr>
          <p:cNvPr id="9" name="Title 1"/>
          <p:cNvSpPr>
            <a:spLocks noGrp="1"/>
          </p:cNvSpPr>
          <p:nvPr>
            <p:ph type="title"/>
          </p:nvPr>
        </p:nvSpPr>
        <p:spPr>
          <a:xfrm>
            <a:off x="260350" y="206375"/>
            <a:ext cx="8229600" cy="663575"/>
          </a:xfrm>
        </p:spPr>
        <p:txBody>
          <a:bodyPr rtlCol="0"/>
          <a:lstStyle/>
          <a:p>
            <a:pPr algn="l" eaLnBrk="1" fontAlgn="auto" hangingPunct="1">
              <a:spcAft>
                <a:spcPts val="0"/>
              </a:spcAft>
              <a:defRPr/>
            </a:pPr>
            <a:r>
              <a:rPr lang="en-US" sz="2800" b="1" dirty="0" smtClean="0">
                <a:solidFill>
                  <a:schemeClr val="bg1"/>
                </a:solidFill>
                <a:latin typeface="Open Sans"/>
                <a:ea typeface="+mj-ea"/>
                <a:cs typeface="Open Sans"/>
              </a:rPr>
              <a:t>Manchester</a:t>
            </a:r>
            <a:endParaRPr lang="en-US" sz="2800" b="1" dirty="0">
              <a:solidFill>
                <a:schemeClr val="bg1"/>
              </a:solidFill>
              <a:latin typeface="Open Sans"/>
              <a:ea typeface="+mj-ea"/>
              <a:cs typeface="Open Sans"/>
            </a:endParaRPr>
          </a:p>
        </p:txBody>
      </p:sp>
      <p:sp>
        <p:nvSpPr>
          <p:cNvPr id="5" name="Title 1"/>
          <p:cNvSpPr txBox="1">
            <a:spLocks/>
          </p:cNvSpPr>
          <p:nvPr/>
        </p:nvSpPr>
        <p:spPr>
          <a:xfrm>
            <a:off x="260657" y="1936169"/>
            <a:ext cx="8229600" cy="66339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smtClean="0">
                <a:solidFill>
                  <a:schemeClr val="tx1">
                    <a:lumMod val="65000"/>
                    <a:lumOff val="35000"/>
                  </a:schemeClr>
                </a:solidFill>
                <a:latin typeface="Open Sans"/>
                <a:cs typeface="Open Sans"/>
              </a:rPr>
              <a:t>How to develop a social media strategy in your </a:t>
            </a:r>
            <a:r>
              <a:rPr lang="en-US" sz="3000" b="1" dirty="0" err="1" smtClean="0">
                <a:solidFill>
                  <a:schemeClr val="tx1">
                    <a:lumMod val="65000"/>
                    <a:lumOff val="35000"/>
                  </a:schemeClr>
                </a:solidFill>
                <a:latin typeface="Open Sans"/>
                <a:cs typeface="Open Sans"/>
              </a:rPr>
              <a:t>organisation</a:t>
            </a:r>
            <a:endParaRPr lang="en-US" sz="3000" b="1" dirty="0">
              <a:solidFill>
                <a:schemeClr val="tx1">
                  <a:lumMod val="65000"/>
                  <a:lumOff val="35000"/>
                </a:schemeClr>
              </a:solidFill>
              <a:latin typeface="Open Sans"/>
              <a:cs typeface="Open Sans"/>
            </a:endParaRPr>
          </a:p>
        </p:txBody>
      </p:sp>
    </p:spTree>
    <p:extLst>
      <p:ext uri="{BB962C8B-B14F-4D97-AF65-F5344CB8AC3E}">
        <p14:creationId xmlns:p14="http://schemas.microsoft.com/office/powerpoint/2010/main" val="24434540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36"/>
          <p:cNvSpPr/>
          <p:nvPr/>
        </p:nvSpPr>
        <p:spPr>
          <a:xfrm>
            <a:off x="56713" y="4080256"/>
            <a:ext cx="8756134" cy="46166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5400">
                <a:solidFill>
                  <a:srgbClr val="FFFFFF"/>
                </a:solidFill>
                <a:latin typeface="Arial"/>
                <a:ea typeface="Arial"/>
                <a:cs typeface="Arial"/>
                <a:sym typeface="Arial"/>
              </a:defRPr>
            </a:pPr>
            <a:endParaRPr sz="2400" b="1" dirty="0">
              <a:solidFill>
                <a:schemeClr val="bg1"/>
              </a:solidFill>
            </a:endParaRPr>
          </a:p>
        </p:txBody>
      </p:sp>
      <p:sp>
        <p:nvSpPr>
          <p:cNvPr id="9" name="Title 1"/>
          <p:cNvSpPr>
            <a:spLocks noGrp="1"/>
          </p:cNvSpPr>
          <p:nvPr>
            <p:ph type="title"/>
          </p:nvPr>
        </p:nvSpPr>
        <p:spPr>
          <a:xfrm>
            <a:off x="260350" y="2275320"/>
            <a:ext cx="8229600" cy="663575"/>
          </a:xfrm>
        </p:spPr>
        <p:txBody>
          <a:bodyPr rtlCol="0"/>
          <a:lstStyle/>
          <a:p>
            <a:pPr algn="l" eaLnBrk="1" fontAlgn="auto" hangingPunct="1">
              <a:spcAft>
                <a:spcPts val="0"/>
              </a:spcAft>
              <a:defRPr/>
            </a:pPr>
            <a:r>
              <a:rPr lang="en-US" sz="2800" b="1" dirty="0" smtClean="0">
                <a:solidFill>
                  <a:schemeClr val="bg1"/>
                </a:solidFill>
                <a:latin typeface="Open Sans"/>
                <a:ea typeface="+mj-ea"/>
                <a:cs typeface="Open Sans"/>
              </a:rPr>
              <a:t>Manchester</a:t>
            </a:r>
            <a:endParaRPr lang="en-US" sz="2800" b="1" dirty="0">
              <a:solidFill>
                <a:schemeClr val="bg1"/>
              </a:solidFill>
              <a:latin typeface="Open Sans"/>
              <a:ea typeface="+mj-ea"/>
              <a:cs typeface="Open Sans"/>
            </a:endParaRPr>
          </a:p>
        </p:txBody>
      </p:sp>
      <p:sp>
        <p:nvSpPr>
          <p:cNvPr id="6" name="Title 1"/>
          <p:cNvSpPr txBox="1">
            <a:spLocks/>
          </p:cNvSpPr>
          <p:nvPr/>
        </p:nvSpPr>
        <p:spPr>
          <a:xfrm>
            <a:off x="-499341" y="2295131"/>
            <a:ext cx="9406423" cy="110251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000" b="1" dirty="0" smtClean="0">
                <a:solidFill>
                  <a:schemeClr val="tx1">
                    <a:lumMod val="65000"/>
                    <a:lumOff val="35000"/>
                  </a:schemeClr>
                </a:solidFill>
                <a:latin typeface="Open Sans"/>
              </a:rPr>
              <a:t>10 step approach for strategy development</a:t>
            </a:r>
            <a:endParaRPr lang="en-GB" sz="3000" b="1" dirty="0">
              <a:solidFill>
                <a:schemeClr val="tx1">
                  <a:lumMod val="65000"/>
                  <a:lumOff val="35000"/>
                </a:schemeClr>
              </a:solidFill>
              <a:latin typeface="Open Sans"/>
            </a:endParaRPr>
          </a:p>
        </p:txBody>
      </p:sp>
    </p:spTree>
    <p:extLst>
      <p:ext uri="{BB962C8B-B14F-4D97-AF65-F5344CB8AC3E}">
        <p14:creationId xmlns:p14="http://schemas.microsoft.com/office/powerpoint/2010/main" val="29919095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60657" y="205979"/>
            <a:ext cx="8229600" cy="663398"/>
          </a:xfrm>
        </p:spPr>
        <p:txBody>
          <a:bodyPr>
            <a:normAutofit/>
          </a:bodyPr>
          <a:lstStyle/>
          <a:p>
            <a:pPr algn="l"/>
            <a:r>
              <a:rPr lang="en-US" sz="2800" b="1" dirty="0" smtClean="0">
                <a:solidFill>
                  <a:schemeClr val="tx1">
                    <a:lumMod val="65000"/>
                    <a:lumOff val="35000"/>
                  </a:schemeClr>
                </a:solidFill>
                <a:latin typeface="Open Sans"/>
                <a:cs typeface="Open Sans"/>
              </a:rPr>
              <a:t>Social at The University of Manchester</a:t>
            </a:r>
            <a:endParaRPr lang="en-US" sz="2800" b="1" dirty="0">
              <a:solidFill>
                <a:schemeClr val="tx1">
                  <a:lumMod val="65000"/>
                  <a:lumOff val="35000"/>
                </a:schemeClr>
              </a:solidFill>
              <a:latin typeface="Open Sans"/>
              <a:cs typeface="Open Sans"/>
            </a:endParaRPr>
          </a:p>
        </p:txBody>
      </p:sp>
      <p:sp>
        <p:nvSpPr>
          <p:cNvPr id="4" name="Oval 3"/>
          <p:cNvSpPr/>
          <p:nvPr/>
        </p:nvSpPr>
        <p:spPr>
          <a:xfrm>
            <a:off x="1411531" y="1946626"/>
            <a:ext cx="1655652" cy="1655652"/>
          </a:xfrm>
          <a:prstGeom prst="ellipse">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endParaRPr>
          </a:p>
        </p:txBody>
      </p:sp>
      <p:sp>
        <p:nvSpPr>
          <p:cNvPr id="5" name="Oval 4"/>
          <p:cNvSpPr/>
          <p:nvPr/>
        </p:nvSpPr>
        <p:spPr>
          <a:xfrm>
            <a:off x="3779912" y="1946626"/>
            <a:ext cx="1655652" cy="1655652"/>
          </a:xfrm>
          <a:prstGeom prst="ellipse">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endParaRPr>
          </a:p>
        </p:txBody>
      </p:sp>
      <p:sp>
        <p:nvSpPr>
          <p:cNvPr id="6" name="Oval 5"/>
          <p:cNvSpPr/>
          <p:nvPr/>
        </p:nvSpPr>
        <p:spPr>
          <a:xfrm>
            <a:off x="6012160" y="1946626"/>
            <a:ext cx="1655652" cy="1655652"/>
          </a:xfrm>
          <a:prstGeom prst="ellipse">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endParaRPr>
          </a:p>
        </p:txBody>
      </p:sp>
      <p:sp>
        <p:nvSpPr>
          <p:cNvPr id="8" name="TextBox 7"/>
          <p:cNvSpPr txBox="1"/>
          <p:nvPr/>
        </p:nvSpPr>
        <p:spPr>
          <a:xfrm>
            <a:off x="6012160" y="2339236"/>
            <a:ext cx="1702185" cy="799706"/>
          </a:xfrm>
          <a:prstGeom prst="rect">
            <a:avLst/>
          </a:prstGeom>
          <a:noFill/>
        </p:spPr>
        <p:txBody>
          <a:bodyPr wrap="square" rtlCol="0">
            <a:spAutoFit/>
          </a:bodyPr>
          <a:lstStyle/>
          <a:p>
            <a:pPr algn="ctr">
              <a:lnSpc>
                <a:spcPct val="110000"/>
              </a:lnSpc>
            </a:pPr>
            <a:r>
              <a:rPr lang="en-US" sz="1400" dirty="0" smtClean="0">
                <a:solidFill>
                  <a:srgbClr val="FFFFFF"/>
                </a:solidFill>
                <a:latin typeface="Open Sans"/>
                <a:cs typeface="Open Sans"/>
              </a:rPr>
              <a:t>Hub of social media professionals</a:t>
            </a:r>
            <a:endParaRPr lang="en-US" sz="1400" dirty="0">
              <a:solidFill>
                <a:srgbClr val="FFFFFF"/>
              </a:solidFill>
              <a:latin typeface="Open Sans"/>
              <a:cs typeface="Open Sans"/>
            </a:endParaRPr>
          </a:p>
        </p:txBody>
      </p:sp>
      <p:sp>
        <p:nvSpPr>
          <p:cNvPr id="9" name="TextBox 8"/>
          <p:cNvSpPr txBox="1"/>
          <p:nvPr/>
        </p:nvSpPr>
        <p:spPr>
          <a:xfrm>
            <a:off x="1399435" y="2116492"/>
            <a:ext cx="1702185" cy="1273682"/>
          </a:xfrm>
          <a:prstGeom prst="rect">
            <a:avLst/>
          </a:prstGeom>
          <a:noFill/>
        </p:spPr>
        <p:txBody>
          <a:bodyPr wrap="square" rtlCol="0">
            <a:spAutoFit/>
          </a:bodyPr>
          <a:lstStyle/>
          <a:p>
            <a:pPr algn="ctr">
              <a:lnSpc>
                <a:spcPct val="110000"/>
              </a:lnSpc>
            </a:pPr>
            <a:r>
              <a:rPr lang="en-US" sz="2800" b="1" dirty="0" smtClean="0">
                <a:solidFill>
                  <a:srgbClr val="FFFFFF"/>
                </a:solidFill>
                <a:latin typeface="Open Sans"/>
                <a:cs typeface="Open Sans"/>
              </a:rPr>
              <a:t>100+ </a:t>
            </a:r>
          </a:p>
          <a:p>
            <a:pPr algn="ctr">
              <a:lnSpc>
                <a:spcPct val="110000"/>
              </a:lnSpc>
            </a:pPr>
            <a:r>
              <a:rPr lang="en-US" sz="1400" dirty="0" smtClean="0">
                <a:solidFill>
                  <a:srgbClr val="FFFFFF"/>
                </a:solidFill>
                <a:latin typeface="Open Sans"/>
                <a:cs typeface="Open Sans"/>
              </a:rPr>
              <a:t>key social channels across campus</a:t>
            </a:r>
            <a:endParaRPr lang="en-US" sz="1400" dirty="0">
              <a:solidFill>
                <a:srgbClr val="FFFFFF"/>
              </a:solidFill>
              <a:latin typeface="Open Sans"/>
              <a:cs typeface="Open Sans"/>
            </a:endParaRPr>
          </a:p>
        </p:txBody>
      </p:sp>
      <p:sp>
        <p:nvSpPr>
          <p:cNvPr id="10" name="TextBox 9"/>
          <p:cNvSpPr txBox="1"/>
          <p:nvPr/>
        </p:nvSpPr>
        <p:spPr>
          <a:xfrm>
            <a:off x="3756172" y="2136238"/>
            <a:ext cx="1702185" cy="1273682"/>
          </a:xfrm>
          <a:prstGeom prst="rect">
            <a:avLst/>
          </a:prstGeom>
          <a:noFill/>
        </p:spPr>
        <p:txBody>
          <a:bodyPr wrap="square" rtlCol="0">
            <a:spAutoFit/>
          </a:bodyPr>
          <a:lstStyle/>
          <a:p>
            <a:pPr algn="ctr">
              <a:lnSpc>
                <a:spcPct val="110000"/>
              </a:lnSpc>
            </a:pPr>
            <a:r>
              <a:rPr lang="en-US" sz="1400" dirty="0" smtClean="0">
                <a:solidFill>
                  <a:srgbClr val="FFFFFF"/>
                </a:solidFill>
                <a:latin typeface="Open Sans"/>
                <a:cs typeface="Open Sans"/>
              </a:rPr>
              <a:t>Community</a:t>
            </a:r>
            <a:br>
              <a:rPr lang="en-US" sz="1400" dirty="0" smtClean="0">
                <a:solidFill>
                  <a:srgbClr val="FFFFFF"/>
                </a:solidFill>
                <a:latin typeface="Open Sans"/>
                <a:cs typeface="Open Sans"/>
              </a:rPr>
            </a:br>
            <a:r>
              <a:rPr lang="en-US" sz="1400" dirty="0" smtClean="0">
                <a:solidFill>
                  <a:srgbClr val="FFFFFF"/>
                </a:solidFill>
                <a:latin typeface="Open Sans"/>
                <a:cs typeface="Open Sans"/>
              </a:rPr>
              <a:t>of over </a:t>
            </a:r>
          </a:p>
          <a:p>
            <a:pPr algn="ctr">
              <a:lnSpc>
                <a:spcPct val="110000"/>
              </a:lnSpc>
            </a:pPr>
            <a:r>
              <a:rPr lang="en-US" sz="2800" b="1" dirty="0" smtClean="0">
                <a:solidFill>
                  <a:srgbClr val="FFFFFF"/>
                </a:solidFill>
                <a:latin typeface="Open Sans"/>
                <a:cs typeface="Open Sans"/>
              </a:rPr>
              <a:t>1 million</a:t>
            </a:r>
            <a:r>
              <a:rPr lang="en-US" sz="1400" dirty="0" smtClean="0">
                <a:solidFill>
                  <a:srgbClr val="FFFFFF"/>
                </a:solidFill>
                <a:latin typeface="Open Sans"/>
                <a:cs typeface="Open Sans"/>
              </a:rPr>
              <a:t> </a:t>
            </a:r>
            <a:br>
              <a:rPr lang="en-US" sz="1400" dirty="0" smtClean="0">
                <a:solidFill>
                  <a:srgbClr val="FFFFFF"/>
                </a:solidFill>
                <a:latin typeface="Open Sans"/>
                <a:cs typeface="Open Sans"/>
              </a:rPr>
            </a:br>
            <a:r>
              <a:rPr lang="en-US" sz="1400" dirty="0" smtClean="0">
                <a:solidFill>
                  <a:srgbClr val="FFFFFF"/>
                </a:solidFill>
                <a:latin typeface="Open Sans"/>
                <a:cs typeface="Open Sans"/>
              </a:rPr>
              <a:t>users </a:t>
            </a:r>
            <a:endParaRPr lang="en-US" sz="1400" dirty="0">
              <a:solidFill>
                <a:srgbClr val="FFFFFF"/>
              </a:solidFill>
              <a:latin typeface="Open Sans"/>
              <a:cs typeface="Open Sans"/>
            </a:endParaRPr>
          </a:p>
        </p:txBody>
      </p:sp>
      <p:sp>
        <p:nvSpPr>
          <p:cNvPr id="11" name="Rectangle 10"/>
          <p:cNvSpPr/>
          <p:nvPr/>
        </p:nvSpPr>
        <p:spPr>
          <a:xfrm>
            <a:off x="5369102" y="3712270"/>
            <a:ext cx="2988318" cy="997196"/>
          </a:xfrm>
          <a:prstGeom prst="rect">
            <a:avLst/>
          </a:prstGeom>
        </p:spPr>
        <p:txBody>
          <a:bodyPr wrap="none">
            <a:spAutoFit/>
          </a:bodyPr>
          <a:lstStyle/>
          <a:p>
            <a:pPr algn="ctr">
              <a:lnSpc>
                <a:spcPct val="140000"/>
              </a:lnSpc>
            </a:pPr>
            <a:r>
              <a:rPr lang="en-US" sz="1400" b="1" dirty="0" err="1" smtClean="0">
                <a:solidFill>
                  <a:srgbClr val="595959"/>
                </a:solidFill>
                <a:latin typeface="Open Sans"/>
              </a:rPr>
              <a:t>Enteprise</a:t>
            </a:r>
            <a:r>
              <a:rPr lang="en-US" sz="1400" b="1" dirty="0" smtClean="0">
                <a:solidFill>
                  <a:srgbClr val="595959"/>
                </a:solidFill>
                <a:latin typeface="Open Sans"/>
              </a:rPr>
              <a:t>-level management tool</a:t>
            </a:r>
          </a:p>
          <a:p>
            <a:pPr algn="ctr">
              <a:lnSpc>
                <a:spcPct val="140000"/>
              </a:lnSpc>
            </a:pPr>
            <a:r>
              <a:rPr lang="en-US" sz="1400" b="1" dirty="0" smtClean="0">
                <a:solidFill>
                  <a:srgbClr val="595959"/>
                </a:solidFill>
                <a:latin typeface="Open Sans"/>
              </a:rPr>
              <a:t>Social Listening Tool</a:t>
            </a:r>
            <a:endParaRPr lang="en-US" sz="1400" b="1" dirty="0">
              <a:solidFill>
                <a:srgbClr val="595959"/>
              </a:solidFill>
              <a:latin typeface="Open Sans"/>
            </a:endParaRPr>
          </a:p>
          <a:p>
            <a:pPr algn="ctr">
              <a:lnSpc>
                <a:spcPct val="140000"/>
              </a:lnSpc>
            </a:pPr>
            <a:r>
              <a:rPr lang="en-US" sz="1400" b="1" dirty="0" smtClean="0">
                <a:solidFill>
                  <a:srgbClr val="595959"/>
                </a:solidFill>
                <a:latin typeface="Open Sans"/>
              </a:rPr>
              <a:t>Social Advocacy </a:t>
            </a:r>
            <a:r>
              <a:rPr lang="en-US" sz="1400" b="1" dirty="0" err="1" smtClean="0">
                <a:solidFill>
                  <a:srgbClr val="595959"/>
                </a:solidFill>
                <a:latin typeface="Open Sans"/>
              </a:rPr>
              <a:t>Programme</a:t>
            </a:r>
            <a:endParaRPr lang="en-US" sz="1400" b="1" dirty="0">
              <a:solidFill>
                <a:srgbClr val="595959"/>
              </a:solidFill>
              <a:latin typeface="Open Sans"/>
            </a:endParaRPr>
          </a:p>
        </p:txBody>
      </p:sp>
    </p:spTree>
    <p:extLst>
      <p:ext uri="{BB962C8B-B14F-4D97-AF65-F5344CB8AC3E}">
        <p14:creationId xmlns:p14="http://schemas.microsoft.com/office/powerpoint/2010/main" val="340704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19984" y="113121"/>
            <a:ext cx="7918896" cy="1200329"/>
          </a:xfrm>
          <a:prstGeom prst="rect">
            <a:avLst/>
          </a:prstGeom>
          <a:noFill/>
        </p:spPr>
        <p:txBody>
          <a:bodyPr wrap="square" rtlCol="0">
            <a:spAutoFit/>
          </a:bodyPr>
          <a:lstStyle/>
          <a:p>
            <a:r>
              <a:rPr lang="en-US" dirty="0">
                <a:solidFill>
                  <a:schemeClr val="tx1">
                    <a:lumMod val="65000"/>
                    <a:lumOff val="35000"/>
                  </a:schemeClr>
                </a:solidFill>
                <a:latin typeface="Open Sans"/>
              </a:rPr>
              <a:t>The below can apply on an </a:t>
            </a:r>
            <a:r>
              <a:rPr lang="en-US" dirty="0" err="1">
                <a:solidFill>
                  <a:schemeClr val="tx1">
                    <a:lumMod val="65000"/>
                    <a:lumOff val="35000"/>
                  </a:schemeClr>
                </a:solidFill>
                <a:latin typeface="Open Sans"/>
              </a:rPr>
              <a:t>organisational</a:t>
            </a:r>
            <a:r>
              <a:rPr lang="en-US" dirty="0">
                <a:solidFill>
                  <a:schemeClr val="tx1">
                    <a:lumMod val="65000"/>
                    <a:lumOff val="35000"/>
                  </a:schemeClr>
                </a:solidFill>
                <a:latin typeface="Open Sans"/>
              </a:rPr>
              <a:t> level, individual department or team. The principle and the process is the same. </a:t>
            </a:r>
            <a:endParaRPr lang="en-US" dirty="0" smtClean="0">
              <a:solidFill>
                <a:schemeClr val="tx1">
                  <a:lumMod val="65000"/>
                  <a:lumOff val="35000"/>
                </a:schemeClr>
              </a:solidFill>
              <a:latin typeface="Open Sans"/>
            </a:endParaRPr>
          </a:p>
          <a:p>
            <a:endParaRPr lang="en-US" dirty="0">
              <a:solidFill>
                <a:schemeClr val="tx1">
                  <a:lumMod val="65000"/>
                  <a:lumOff val="35000"/>
                </a:schemeClr>
              </a:solidFill>
              <a:latin typeface="Open Sans"/>
            </a:endParaRPr>
          </a:p>
          <a:p>
            <a:endParaRPr lang="en-US" dirty="0">
              <a:solidFill>
                <a:schemeClr val="tx1">
                  <a:lumMod val="65000"/>
                  <a:lumOff val="35000"/>
                </a:schemeClr>
              </a:solidFill>
              <a:latin typeface="Open Sans"/>
            </a:endParaRPr>
          </a:p>
        </p:txBody>
      </p:sp>
      <p:sp>
        <p:nvSpPr>
          <p:cNvPr id="4" name="Oval 3"/>
          <p:cNvSpPr/>
          <p:nvPr/>
        </p:nvSpPr>
        <p:spPr>
          <a:xfrm>
            <a:off x="101596" y="1438617"/>
            <a:ext cx="1655652" cy="1655652"/>
          </a:xfrm>
          <a:prstGeom prst="ellipse">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endParaRPr>
          </a:p>
        </p:txBody>
      </p:sp>
      <p:sp>
        <p:nvSpPr>
          <p:cNvPr id="6" name="Oval 5"/>
          <p:cNvSpPr/>
          <p:nvPr/>
        </p:nvSpPr>
        <p:spPr>
          <a:xfrm>
            <a:off x="1934268" y="1441133"/>
            <a:ext cx="1655652" cy="1655652"/>
          </a:xfrm>
          <a:prstGeom prst="ellipse">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endParaRPr>
          </a:p>
        </p:txBody>
      </p:sp>
      <p:sp>
        <p:nvSpPr>
          <p:cNvPr id="8" name="Oval 7"/>
          <p:cNvSpPr/>
          <p:nvPr/>
        </p:nvSpPr>
        <p:spPr>
          <a:xfrm>
            <a:off x="5485036" y="1457147"/>
            <a:ext cx="1655652" cy="1655652"/>
          </a:xfrm>
          <a:prstGeom prst="ellipse">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endParaRPr>
          </a:p>
        </p:txBody>
      </p:sp>
      <p:sp>
        <p:nvSpPr>
          <p:cNvPr id="9" name="TextBox 8"/>
          <p:cNvSpPr txBox="1"/>
          <p:nvPr/>
        </p:nvSpPr>
        <p:spPr>
          <a:xfrm>
            <a:off x="58564" y="1613395"/>
            <a:ext cx="1702185" cy="982833"/>
          </a:xfrm>
          <a:prstGeom prst="rect">
            <a:avLst/>
          </a:prstGeom>
          <a:noFill/>
        </p:spPr>
        <p:txBody>
          <a:bodyPr wrap="square" rtlCol="0">
            <a:spAutoFit/>
          </a:bodyPr>
          <a:lstStyle/>
          <a:p>
            <a:pPr algn="ctr">
              <a:lnSpc>
                <a:spcPct val="110000"/>
              </a:lnSpc>
            </a:pPr>
            <a:endParaRPr lang="en-US" dirty="0" smtClean="0">
              <a:solidFill>
                <a:srgbClr val="FFFFFF"/>
              </a:solidFill>
              <a:latin typeface="Open Sans"/>
              <a:cs typeface="Open Sans"/>
            </a:endParaRPr>
          </a:p>
          <a:p>
            <a:pPr algn="ctr">
              <a:lnSpc>
                <a:spcPct val="110000"/>
              </a:lnSpc>
            </a:pPr>
            <a:r>
              <a:rPr lang="en-US" dirty="0" smtClean="0">
                <a:solidFill>
                  <a:srgbClr val="FFFFFF"/>
                </a:solidFill>
                <a:latin typeface="Open Sans"/>
                <a:cs typeface="Open Sans"/>
              </a:rPr>
              <a:t>Define your why</a:t>
            </a:r>
          </a:p>
        </p:txBody>
      </p:sp>
      <p:sp>
        <p:nvSpPr>
          <p:cNvPr id="10" name="TextBox 9"/>
          <p:cNvSpPr txBox="1"/>
          <p:nvPr/>
        </p:nvSpPr>
        <p:spPr>
          <a:xfrm>
            <a:off x="5486288" y="1893942"/>
            <a:ext cx="1702185" cy="678134"/>
          </a:xfrm>
          <a:prstGeom prst="rect">
            <a:avLst/>
          </a:prstGeom>
          <a:noFill/>
        </p:spPr>
        <p:txBody>
          <a:bodyPr wrap="square" rtlCol="0">
            <a:spAutoFit/>
          </a:bodyPr>
          <a:lstStyle/>
          <a:p>
            <a:pPr algn="ctr">
              <a:lnSpc>
                <a:spcPct val="110000"/>
              </a:lnSpc>
            </a:pPr>
            <a:r>
              <a:rPr lang="en-US" dirty="0" smtClean="0">
                <a:solidFill>
                  <a:srgbClr val="FFFFFF"/>
                </a:solidFill>
                <a:latin typeface="Open Sans"/>
                <a:cs typeface="Open Sans"/>
              </a:rPr>
              <a:t>SMART </a:t>
            </a:r>
          </a:p>
          <a:p>
            <a:pPr algn="ctr">
              <a:lnSpc>
                <a:spcPct val="110000"/>
              </a:lnSpc>
            </a:pPr>
            <a:r>
              <a:rPr lang="en-US" dirty="0" smtClean="0">
                <a:solidFill>
                  <a:srgbClr val="FFFFFF"/>
                </a:solidFill>
                <a:latin typeface="Open Sans"/>
                <a:cs typeface="Open Sans"/>
              </a:rPr>
              <a:t>goals</a:t>
            </a:r>
          </a:p>
        </p:txBody>
      </p:sp>
      <p:sp>
        <p:nvSpPr>
          <p:cNvPr id="11" name="TextBox 10"/>
          <p:cNvSpPr txBox="1"/>
          <p:nvPr/>
        </p:nvSpPr>
        <p:spPr>
          <a:xfrm>
            <a:off x="1887735" y="1730502"/>
            <a:ext cx="1702185" cy="982833"/>
          </a:xfrm>
          <a:prstGeom prst="rect">
            <a:avLst/>
          </a:prstGeom>
          <a:noFill/>
        </p:spPr>
        <p:txBody>
          <a:bodyPr wrap="square" rtlCol="0">
            <a:spAutoFit/>
          </a:bodyPr>
          <a:lstStyle/>
          <a:p>
            <a:pPr algn="ctr">
              <a:lnSpc>
                <a:spcPct val="110000"/>
              </a:lnSpc>
            </a:pPr>
            <a:r>
              <a:rPr lang="en-US" dirty="0" smtClean="0">
                <a:solidFill>
                  <a:srgbClr val="FFFFFF"/>
                </a:solidFill>
                <a:latin typeface="Open Sans"/>
                <a:cs typeface="Open Sans"/>
              </a:rPr>
              <a:t>Broad objective setting</a:t>
            </a:r>
          </a:p>
        </p:txBody>
      </p:sp>
      <p:sp>
        <p:nvSpPr>
          <p:cNvPr id="12" name="Oval 11"/>
          <p:cNvSpPr/>
          <p:nvPr/>
        </p:nvSpPr>
        <p:spPr>
          <a:xfrm>
            <a:off x="7339197" y="1434259"/>
            <a:ext cx="1655652" cy="1655652"/>
          </a:xfrm>
          <a:prstGeom prst="ellipse">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endParaRPr>
          </a:p>
        </p:txBody>
      </p:sp>
      <p:sp>
        <p:nvSpPr>
          <p:cNvPr id="13" name="TextBox 12"/>
          <p:cNvSpPr txBox="1"/>
          <p:nvPr/>
        </p:nvSpPr>
        <p:spPr>
          <a:xfrm>
            <a:off x="7339197" y="2082241"/>
            <a:ext cx="1702185" cy="373436"/>
          </a:xfrm>
          <a:prstGeom prst="rect">
            <a:avLst/>
          </a:prstGeom>
          <a:noFill/>
        </p:spPr>
        <p:txBody>
          <a:bodyPr wrap="square" rtlCol="0">
            <a:spAutoFit/>
          </a:bodyPr>
          <a:lstStyle/>
          <a:p>
            <a:pPr algn="ctr">
              <a:lnSpc>
                <a:spcPct val="110000"/>
              </a:lnSpc>
            </a:pPr>
            <a:r>
              <a:rPr lang="en-US" dirty="0" smtClean="0">
                <a:solidFill>
                  <a:srgbClr val="FFFFFF"/>
                </a:solidFill>
                <a:latin typeface="Open Sans"/>
                <a:cs typeface="Open Sans"/>
              </a:rPr>
              <a:t>Audit</a:t>
            </a:r>
          </a:p>
        </p:txBody>
      </p:sp>
      <p:sp>
        <p:nvSpPr>
          <p:cNvPr id="14" name="Oval 13"/>
          <p:cNvSpPr/>
          <p:nvPr/>
        </p:nvSpPr>
        <p:spPr>
          <a:xfrm>
            <a:off x="3700080" y="1452732"/>
            <a:ext cx="1655652" cy="1655652"/>
          </a:xfrm>
          <a:prstGeom prst="ellipse">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endParaRPr>
          </a:p>
        </p:txBody>
      </p:sp>
      <p:sp>
        <p:nvSpPr>
          <p:cNvPr id="15" name="TextBox 14"/>
          <p:cNvSpPr txBox="1"/>
          <p:nvPr/>
        </p:nvSpPr>
        <p:spPr>
          <a:xfrm>
            <a:off x="3662783" y="1730502"/>
            <a:ext cx="1702185" cy="982833"/>
          </a:xfrm>
          <a:prstGeom prst="rect">
            <a:avLst/>
          </a:prstGeom>
          <a:noFill/>
        </p:spPr>
        <p:txBody>
          <a:bodyPr wrap="square" rtlCol="0">
            <a:spAutoFit/>
          </a:bodyPr>
          <a:lstStyle/>
          <a:p>
            <a:pPr algn="ctr">
              <a:lnSpc>
                <a:spcPct val="110000"/>
              </a:lnSpc>
            </a:pPr>
            <a:r>
              <a:rPr lang="en-US" dirty="0" smtClean="0">
                <a:solidFill>
                  <a:srgbClr val="FFFFFF"/>
                </a:solidFill>
                <a:latin typeface="Open Sans"/>
                <a:cs typeface="Open Sans"/>
              </a:rPr>
              <a:t>Business-specific objectives</a:t>
            </a:r>
          </a:p>
        </p:txBody>
      </p:sp>
      <p:sp>
        <p:nvSpPr>
          <p:cNvPr id="16" name="Rectangle 15"/>
          <p:cNvSpPr/>
          <p:nvPr/>
        </p:nvSpPr>
        <p:spPr>
          <a:xfrm>
            <a:off x="-17543" y="3154696"/>
            <a:ext cx="1824538" cy="661015"/>
          </a:xfrm>
          <a:prstGeom prst="rect">
            <a:avLst/>
          </a:prstGeom>
        </p:spPr>
        <p:txBody>
          <a:bodyPr wrap="none">
            <a:spAutoFit/>
          </a:bodyPr>
          <a:lstStyle/>
          <a:p>
            <a:pPr algn="ctr">
              <a:lnSpc>
                <a:spcPct val="140000"/>
              </a:lnSpc>
            </a:pPr>
            <a:r>
              <a:rPr lang="en-US" sz="1400" b="1" dirty="0" smtClean="0">
                <a:solidFill>
                  <a:srgbClr val="595959"/>
                </a:solidFill>
                <a:latin typeface="Open Sans"/>
              </a:rPr>
              <a:t>Why are you using </a:t>
            </a:r>
          </a:p>
          <a:p>
            <a:pPr algn="ctr">
              <a:lnSpc>
                <a:spcPct val="140000"/>
              </a:lnSpc>
            </a:pPr>
            <a:r>
              <a:rPr lang="en-US" sz="1400" b="1" dirty="0" smtClean="0">
                <a:solidFill>
                  <a:srgbClr val="595959"/>
                </a:solidFill>
                <a:latin typeface="Open Sans"/>
              </a:rPr>
              <a:t>social media?</a:t>
            </a:r>
            <a:endParaRPr lang="en-US" sz="1400" b="1" dirty="0">
              <a:solidFill>
                <a:srgbClr val="595959"/>
              </a:solidFill>
              <a:latin typeface="Open Sans"/>
            </a:endParaRPr>
          </a:p>
        </p:txBody>
      </p:sp>
      <p:sp>
        <p:nvSpPr>
          <p:cNvPr id="17" name="Rectangle 16"/>
          <p:cNvSpPr/>
          <p:nvPr/>
        </p:nvSpPr>
        <p:spPr>
          <a:xfrm>
            <a:off x="3466520" y="3154696"/>
            <a:ext cx="1978362" cy="661015"/>
          </a:xfrm>
          <a:prstGeom prst="rect">
            <a:avLst/>
          </a:prstGeom>
        </p:spPr>
        <p:txBody>
          <a:bodyPr wrap="none">
            <a:spAutoFit/>
          </a:bodyPr>
          <a:lstStyle/>
          <a:p>
            <a:pPr algn="ctr">
              <a:lnSpc>
                <a:spcPct val="140000"/>
              </a:lnSpc>
            </a:pPr>
            <a:r>
              <a:rPr lang="en-US" sz="1400" b="1" dirty="0" smtClean="0">
                <a:solidFill>
                  <a:srgbClr val="595959"/>
                </a:solidFill>
                <a:latin typeface="Open Sans"/>
              </a:rPr>
              <a:t>Tie to </a:t>
            </a:r>
            <a:r>
              <a:rPr lang="en-US" sz="1400" b="1" dirty="0" err="1" smtClean="0">
                <a:solidFill>
                  <a:srgbClr val="595959"/>
                </a:solidFill>
                <a:latin typeface="Open Sans"/>
              </a:rPr>
              <a:t>organisational</a:t>
            </a:r>
            <a:r>
              <a:rPr lang="en-US" sz="1400" b="1" dirty="0" smtClean="0">
                <a:solidFill>
                  <a:srgbClr val="595959"/>
                </a:solidFill>
                <a:latin typeface="Open Sans"/>
              </a:rPr>
              <a:t> </a:t>
            </a:r>
          </a:p>
          <a:p>
            <a:pPr algn="ctr">
              <a:lnSpc>
                <a:spcPct val="140000"/>
              </a:lnSpc>
            </a:pPr>
            <a:r>
              <a:rPr lang="en-US" sz="1400" b="1" dirty="0" smtClean="0">
                <a:solidFill>
                  <a:srgbClr val="595959"/>
                </a:solidFill>
                <a:latin typeface="Open Sans"/>
              </a:rPr>
              <a:t>goals</a:t>
            </a:r>
            <a:endParaRPr lang="en-US" sz="1400" b="1" dirty="0">
              <a:solidFill>
                <a:srgbClr val="595959"/>
              </a:solidFill>
              <a:latin typeface="Open Sans"/>
            </a:endParaRPr>
          </a:p>
        </p:txBody>
      </p:sp>
      <p:sp>
        <p:nvSpPr>
          <p:cNvPr id="18" name="Rectangle 17"/>
          <p:cNvSpPr/>
          <p:nvPr/>
        </p:nvSpPr>
        <p:spPr>
          <a:xfrm>
            <a:off x="7403088" y="3164410"/>
            <a:ext cx="1574405" cy="661015"/>
          </a:xfrm>
          <a:prstGeom prst="rect">
            <a:avLst/>
          </a:prstGeom>
        </p:spPr>
        <p:txBody>
          <a:bodyPr wrap="none">
            <a:spAutoFit/>
          </a:bodyPr>
          <a:lstStyle/>
          <a:p>
            <a:pPr algn="ctr">
              <a:lnSpc>
                <a:spcPct val="140000"/>
              </a:lnSpc>
            </a:pPr>
            <a:r>
              <a:rPr lang="en-US" sz="1400" b="1" dirty="0" smtClean="0">
                <a:solidFill>
                  <a:srgbClr val="595959"/>
                </a:solidFill>
                <a:latin typeface="Open Sans"/>
              </a:rPr>
              <a:t>Work out where </a:t>
            </a:r>
          </a:p>
          <a:p>
            <a:pPr algn="ctr">
              <a:lnSpc>
                <a:spcPct val="140000"/>
              </a:lnSpc>
            </a:pPr>
            <a:r>
              <a:rPr lang="en-US" sz="1400" b="1" dirty="0" smtClean="0">
                <a:solidFill>
                  <a:srgbClr val="595959"/>
                </a:solidFill>
                <a:latin typeface="Open Sans"/>
              </a:rPr>
              <a:t>you are</a:t>
            </a:r>
          </a:p>
        </p:txBody>
      </p:sp>
    </p:spTree>
    <p:extLst>
      <p:ext uri="{BB962C8B-B14F-4D97-AF65-F5344CB8AC3E}">
        <p14:creationId xmlns:p14="http://schemas.microsoft.com/office/powerpoint/2010/main" val="401069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p:bldP spid="10" grpId="0"/>
      <p:bldP spid="11" grpId="0"/>
      <p:bldP spid="12" grpId="0" animBg="1"/>
      <p:bldP spid="13" grpId="0"/>
      <p:bldP spid="14" grpId="0" animBg="1"/>
      <p:bldP spid="15" grpId="0"/>
      <p:bldP spid="16" grpId="0"/>
      <p:bldP spid="17"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01596" y="1438617"/>
            <a:ext cx="1655652" cy="1655652"/>
          </a:xfrm>
          <a:prstGeom prst="ellipse">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endParaRPr>
          </a:p>
        </p:txBody>
      </p:sp>
      <p:sp>
        <p:nvSpPr>
          <p:cNvPr id="6" name="Oval 5"/>
          <p:cNvSpPr/>
          <p:nvPr/>
        </p:nvSpPr>
        <p:spPr>
          <a:xfrm>
            <a:off x="1934268" y="1441133"/>
            <a:ext cx="1655652" cy="1655652"/>
          </a:xfrm>
          <a:prstGeom prst="ellipse">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endParaRPr>
          </a:p>
        </p:txBody>
      </p:sp>
      <p:sp>
        <p:nvSpPr>
          <p:cNvPr id="8" name="Oval 7"/>
          <p:cNvSpPr/>
          <p:nvPr/>
        </p:nvSpPr>
        <p:spPr>
          <a:xfrm>
            <a:off x="5485036" y="1457147"/>
            <a:ext cx="1655652" cy="1655652"/>
          </a:xfrm>
          <a:prstGeom prst="ellipse">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endParaRPr>
          </a:p>
        </p:txBody>
      </p:sp>
      <p:sp>
        <p:nvSpPr>
          <p:cNvPr id="9" name="TextBox 8"/>
          <p:cNvSpPr txBox="1"/>
          <p:nvPr/>
        </p:nvSpPr>
        <p:spPr>
          <a:xfrm>
            <a:off x="58564" y="1726572"/>
            <a:ext cx="1702185" cy="701731"/>
          </a:xfrm>
          <a:prstGeom prst="rect">
            <a:avLst/>
          </a:prstGeom>
          <a:noFill/>
        </p:spPr>
        <p:txBody>
          <a:bodyPr wrap="square" rtlCol="0">
            <a:spAutoFit/>
          </a:bodyPr>
          <a:lstStyle/>
          <a:p>
            <a:pPr algn="ctr">
              <a:lnSpc>
                <a:spcPct val="110000"/>
              </a:lnSpc>
            </a:pPr>
            <a:endParaRPr lang="en-US" dirty="0" smtClean="0">
              <a:solidFill>
                <a:srgbClr val="FFFFFF"/>
              </a:solidFill>
              <a:latin typeface="Open Sans"/>
              <a:cs typeface="Open Sans"/>
            </a:endParaRPr>
          </a:p>
          <a:p>
            <a:pPr algn="ctr">
              <a:lnSpc>
                <a:spcPct val="110000"/>
              </a:lnSpc>
            </a:pPr>
            <a:r>
              <a:rPr lang="en-US" dirty="0" smtClean="0">
                <a:solidFill>
                  <a:srgbClr val="FFFFFF"/>
                </a:solidFill>
                <a:latin typeface="Open Sans"/>
                <a:cs typeface="Open Sans"/>
              </a:rPr>
              <a:t>Quick wins</a:t>
            </a:r>
          </a:p>
        </p:txBody>
      </p:sp>
      <p:sp>
        <p:nvSpPr>
          <p:cNvPr id="10" name="TextBox 9"/>
          <p:cNvSpPr txBox="1"/>
          <p:nvPr/>
        </p:nvSpPr>
        <p:spPr>
          <a:xfrm>
            <a:off x="5486288" y="1893942"/>
            <a:ext cx="1702185" cy="701731"/>
          </a:xfrm>
          <a:prstGeom prst="rect">
            <a:avLst/>
          </a:prstGeom>
          <a:noFill/>
        </p:spPr>
        <p:txBody>
          <a:bodyPr wrap="square" rtlCol="0">
            <a:spAutoFit/>
          </a:bodyPr>
          <a:lstStyle/>
          <a:p>
            <a:pPr algn="ctr">
              <a:lnSpc>
                <a:spcPct val="110000"/>
              </a:lnSpc>
            </a:pPr>
            <a:r>
              <a:rPr lang="en-US" dirty="0" smtClean="0">
                <a:solidFill>
                  <a:srgbClr val="FFFFFF"/>
                </a:solidFill>
                <a:latin typeface="Open Sans"/>
                <a:cs typeface="Open Sans"/>
              </a:rPr>
              <a:t>Choose your</a:t>
            </a:r>
          </a:p>
          <a:p>
            <a:pPr algn="ctr">
              <a:lnSpc>
                <a:spcPct val="110000"/>
              </a:lnSpc>
            </a:pPr>
            <a:r>
              <a:rPr lang="en-US" dirty="0" smtClean="0">
                <a:solidFill>
                  <a:srgbClr val="FFFFFF"/>
                </a:solidFill>
                <a:latin typeface="Open Sans"/>
                <a:cs typeface="Open Sans"/>
              </a:rPr>
              <a:t>channels</a:t>
            </a:r>
          </a:p>
        </p:txBody>
      </p:sp>
      <p:sp>
        <p:nvSpPr>
          <p:cNvPr id="11" name="TextBox 10"/>
          <p:cNvSpPr txBox="1"/>
          <p:nvPr/>
        </p:nvSpPr>
        <p:spPr>
          <a:xfrm>
            <a:off x="1887735" y="1934107"/>
            <a:ext cx="1702185" cy="701731"/>
          </a:xfrm>
          <a:prstGeom prst="rect">
            <a:avLst/>
          </a:prstGeom>
          <a:noFill/>
        </p:spPr>
        <p:txBody>
          <a:bodyPr wrap="square" rtlCol="0">
            <a:spAutoFit/>
          </a:bodyPr>
          <a:lstStyle/>
          <a:p>
            <a:pPr algn="ctr">
              <a:lnSpc>
                <a:spcPct val="110000"/>
              </a:lnSpc>
            </a:pPr>
            <a:r>
              <a:rPr lang="en-US" dirty="0" smtClean="0">
                <a:solidFill>
                  <a:srgbClr val="FFFFFF"/>
                </a:solidFill>
                <a:latin typeface="Open Sans"/>
                <a:cs typeface="Open Sans"/>
              </a:rPr>
              <a:t>Define your who</a:t>
            </a:r>
          </a:p>
        </p:txBody>
      </p:sp>
      <p:sp>
        <p:nvSpPr>
          <p:cNvPr id="12" name="Oval 11"/>
          <p:cNvSpPr/>
          <p:nvPr/>
        </p:nvSpPr>
        <p:spPr>
          <a:xfrm>
            <a:off x="7339197" y="1434259"/>
            <a:ext cx="1655652" cy="1655652"/>
          </a:xfrm>
          <a:prstGeom prst="ellipse">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endParaRPr>
          </a:p>
        </p:txBody>
      </p:sp>
      <p:sp>
        <p:nvSpPr>
          <p:cNvPr id="13" name="TextBox 12"/>
          <p:cNvSpPr txBox="1"/>
          <p:nvPr/>
        </p:nvSpPr>
        <p:spPr>
          <a:xfrm>
            <a:off x="7339197" y="1893197"/>
            <a:ext cx="1702185" cy="701731"/>
          </a:xfrm>
          <a:prstGeom prst="rect">
            <a:avLst/>
          </a:prstGeom>
          <a:noFill/>
        </p:spPr>
        <p:txBody>
          <a:bodyPr wrap="square" rtlCol="0">
            <a:spAutoFit/>
          </a:bodyPr>
          <a:lstStyle/>
          <a:p>
            <a:pPr algn="ctr">
              <a:lnSpc>
                <a:spcPct val="110000"/>
              </a:lnSpc>
            </a:pPr>
            <a:r>
              <a:rPr lang="en-US" dirty="0" smtClean="0">
                <a:solidFill>
                  <a:srgbClr val="FFFFFF"/>
                </a:solidFill>
                <a:latin typeface="Open Sans"/>
                <a:cs typeface="Open Sans"/>
              </a:rPr>
              <a:t>Review, revise, repeat</a:t>
            </a:r>
          </a:p>
        </p:txBody>
      </p:sp>
      <p:sp>
        <p:nvSpPr>
          <p:cNvPr id="14" name="Oval 13"/>
          <p:cNvSpPr/>
          <p:nvPr/>
        </p:nvSpPr>
        <p:spPr>
          <a:xfrm>
            <a:off x="3700080" y="1452732"/>
            <a:ext cx="1655652" cy="1655652"/>
          </a:xfrm>
          <a:prstGeom prst="ellipse">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endParaRPr>
          </a:p>
        </p:txBody>
      </p:sp>
      <p:sp>
        <p:nvSpPr>
          <p:cNvPr id="15" name="TextBox 14"/>
          <p:cNvSpPr txBox="1"/>
          <p:nvPr/>
        </p:nvSpPr>
        <p:spPr>
          <a:xfrm>
            <a:off x="3690844" y="2021615"/>
            <a:ext cx="1702185" cy="678134"/>
          </a:xfrm>
          <a:prstGeom prst="rect">
            <a:avLst/>
          </a:prstGeom>
          <a:noFill/>
        </p:spPr>
        <p:txBody>
          <a:bodyPr wrap="square" rtlCol="0">
            <a:spAutoFit/>
          </a:bodyPr>
          <a:lstStyle/>
          <a:p>
            <a:pPr algn="ctr">
              <a:lnSpc>
                <a:spcPct val="110000"/>
              </a:lnSpc>
            </a:pPr>
            <a:r>
              <a:rPr lang="en-US" dirty="0" smtClean="0">
                <a:solidFill>
                  <a:srgbClr val="FFFFFF"/>
                </a:solidFill>
                <a:latin typeface="Open Sans"/>
                <a:cs typeface="Open Sans"/>
              </a:rPr>
              <a:t>Measurement</a:t>
            </a:r>
          </a:p>
          <a:p>
            <a:pPr algn="ctr">
              <a:lnSpc>
                <a:spcPct val="110000"/>
              </a:lnSpc>
            </a:pPr>
            <a:endParaRPr lang="en-US" dirty="0" smtClean="0">
              <a:solidFill>
                <a:srgbClr val="FFFFFF"/>
              </a:solidFill>
              <a:latin typeface="Open Sans"/>
              <a:cs typeface="Open Sans"/>
            </a:endParaRPr>
          </a:p>
        </p:txBody>
      </p:sp>
      <p:sp>
        <p:nvSpPr>
          <p:cNvPr id="16" name="Rectangle 15"/>
          <p:cNvSpPr/>
          <p:nvPr/>
        </p:nvSpPr>
        <p:spPr>
          <a:xfrm>
            <a:off x="1667864" y="3179698"/>
            <a:ext cx="2141933" cy="695575"/>
          </a:xfrm>
          <a:prstGeom prst="rect">
            <a:avLst/>
          </a:prstGeom>
        </p:spPr>
        <p:txBody>
          <a:bodyPr wrap="none">
            <a:spAutoFit/>
          </a:bodyPr>
          <a:lstStyle/>
          <a:p>
            <a:pPr algn="ctr">
              <a:lnSpc>
                <a:spcPct val="140000"/>
              </a:lnSpc>
            </a:pPr>
            <a:r>
              <a:rPr lang="en-US" sz="1400" b="1" dirty="0" smtClean="0">
                <a:solidFill>
                  <a:srgbClr val="595959"/>
                </a:solidFill>
                <a:latin typeface="Open Sans"/>
              </a:rPr>
              <a:t>Who is your audience?</a:t>
            </a:r>
          </a:p>
          <a:p>
            <a:pPr algn="ctr">
              <a:lnSpc>
                <a:spcPct val="140000"/>
              </a:lnSpc>
            </a:pPr>
            <a:r>
              <a:rPr lang="en-US" sz="1400" b="1" dirty="0" smtClean="0">
                <a:solidFill>
                  <a:srgbClr val="595959"/>
                </a:solidFill>
                <a:latin typeface="Open Sans"/>
              </a:rPr>
              <a:t>Create personas</a:t>
            </a:r>
            <a:endParaRPr lang="en-US" sz="1400" b="1" dirty="0">
              <a:solidFill>
                <a:srgbClr val="595959"/>
              </a:solidFill>
              <a:latin typeface="Open Sans"/>
            </a:endParaRPr>
          </a:p>
        </p:txBody>
      </p:sp>
      <p:sp>
        <p:nvSpPr>
          <p:cNvPr id="17" name="Rectangle 16"/>
          <p:cNvSpPr/>
          <p:nvPr/>
        </p:nvSpPr>
        <p:spPr>
          <a:xfrm>
            <a:off x="5340062" y="3164410"/>
            <a:ext cx="2042547" cy="695575"/>
          </a:xfrm>
          <a:prstGeom prst="rect">
            <a:avLst/>
          </a:prstGeom>
        </p:spPr>
        <p:txBody>
          <a:bodyPr wrap="none">
            <a:spAutoFit/>
          </a:bodyPr>
          <a:lstStyle/>
          <a:p>
            <a:pPr algn="ctr">
              <a:lnSpc>
                <a:spcPct val="140000"/>
              </a:lnSpc>
            </a:pPr>
            <a:r>
              <a:rPr lang="en-US" sz="1400" b="1" dirty="0" smtClean="0">
                <a:solidFill>
                  <a:srgbClr val="595959"/>
                </a:solidFill>
                <a:latin typeface="Open Sans"/>
              </a:rPr>
              <a:t>Define where to focus</a:t>
            </a:r>
          </a:p>
          <a:p>
            <a:pPr algn="ctr">
              <a:lnSpc>
                <a:spcPct val="140000"/>
              </a:lnSpc>
            </a:pPr>
            <a:r>
              <a:rPr lang="en-US" sz="1400" b="1" dirty="0">
                <a:solidFill>
                  <a:srgbClr val="595959"/>
                </a:solidFill>
                <a:latin typeface="Open Sans"/>
              </a:rPr>
              <a:t>y</a:t>
            </a:r>
            <a:r>
              <a:rPr lang="en-US" sz="1400" b="1" dirty="0" smtClean="0">
                <a:solidFill>
                  <a:srgbClr val="595959"/>
                </a:solidFill>
                <a:latin typeface="Open Sans"/>
              </a:rPr>
              <a:t>our efforts</a:t>
            </a:r>
            <a:endParaRPr lang="en-US" sz="1400" b="1" dirty="0">
              <a:solidFill>
                <a:srgbClr val="595959"/>
              </a:solidFill>
              <a:latin typeface="Open Sans"/>
            </a:endParaRPr>
          </a:p>
        </p:txBody>
      </p:sp>
    </p:spTree>
    <p:extLst>
      <p:ext uri="{BB962C8B-B14F-4D97-AF65-F5344CB8AC3E}">
        <p14:creationId xmlns:p14="http://schemas.microsoft.com/office/powerpoint/2010/main" val="153434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p:bldP spid="10" grpId="0"/>
      <p:bldP spid="11" grpId="0"/>
      <p:bldP spid="12" grpId="0" animBg="1"/>
      <p:bldP spid="13" grpId="0"/>
      <p:bldP spid="14" grpId="0" animBg="1"/>
      <p:bldP spid="15" grpId="0"/>
      <p:bldP spid="16"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60657" y="205979"/>
            <a:ext cx="8229600" cy="663398"/>
          </a:xfrm>
        </p:spPr>
        <p:txBody>
          <a:bodyPr>
            <a:noAutofit/>
          </a:bodyPr>
          <a:lstStyle/>
          <a:p>
            <a:pPr algn="l"/>
            <a:r>
              <a:rPr lang="en-GB" sz="2800" b="1" dirty="0">
                <a:solidFill>
                  <a:schemeClr val="tx1">
                    <a:lumMod val="65000"/>
                    <a:lumOff val="35000"/>
                  </a:schemeClr>
                </a:solidFill>
                <a:latin typeface="Open Sans"/>
              </a:rPr>
              <a:t>Why a strategic approach to social media is so important</a:t>
            </a:r>
          </a:p>
        </p:txBody>
      </p:sp>
      <p:sp>
        <p:nvSpPr>
          <p:cNvPr id="4" name="Oval 3"/>
          <p:cNvSpPr/>
          <p:nvPr/>
        </p:nvSpPr>
        <p:spPr>
          <a:xfrm>
            <a:off x="1411531" y="2177526"/>
            <a:ext cx="1655652" cy="1655652"/>
          </a:xfrm>
          <a:prstGeom prst="ellipse">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endParaRPr>
          </a:p>
        </p:txBody>
      </p:sp>
      <p:sp>
        <p:nvSpPr>
          <p:cNvPr id="5" name="Oval 4"/>
          <p:cNvSpPr/>
          <p:nvPr/>
        </p:nvSpPr>
        <p:spPr>
          <a:xfrm>
            <a:off x="3779912" y="2177526"/>
            <a:ext cx="1655652" cy="1655652"/>
          </a:xfrm>
          <a:prstGeom prst="ellipse">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endParaRPr>
          </a:p>
        </p:txBody>
      </p:sp>
      <p:sp>
        <p:nvSpPr>
          <p:cNvPr id="6" name="Oval 5"/>
          <p:cNvSpPr/>
          <p:nvPr/>
        </p:nvSpPr>
        <p:spPr>
          <a:xfrm>
            <a:off x="6012160" y="2177526"/>
            <a:ext cx="1655652" cy="1655652"/>
          </a:xfrm>
          <a:prstGeom prst="ellipse">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endParaRPr>
          </a:p>
        </p:txBody>
      </p:sp>
      <p:sp>
        <p:nvSpPr>
          <p:cNvPr id="9" name="TextBox 8"/>
          <p:cNvSpPr txBox="1"/>
          <p:nvPr/>
        </p:nvSpPr>
        <p:spPr>
          <a:xfrm>
            <a:off x="1368499" y="2352304"/>
            <a:ext cx="1702185" cy="1311128"/>
          </a:xfrm>
          <a:prstGeom prst="rect">
            <a:avLst/>
          </a:prstGeom>
          <a:noFill/>
        </p:spPr>
        <p:txBody>
          <a:bodyPr wrap="square" rtlCol="0">
            <a:spAutoFit/>
          </a:bodyPr>
          <a:lstStyle/>
          <a:p>
            <a:pPr algn="ctr">
              <a:lnSpc>
                <a:spcPct val="110000"/>
              </a:lnSpc>
            </a:pPr>
            <a:r>
              <a:rPr lang="en-US" dirty="0" smtClean="0">
                <a:solidFill>
                  <a:srgbClr val="FFFFFF"/>
                </a:solidFill>
                <a:latin typeface="Open Sans"/>
                <a:cs typeface="Open Sans"/>
              </a:rPr>
              <a:t>Tie to </a:t>
            </a:r>
            <a:r>
              <a:rPr lang="en-US" dirty="0" err="1" smtClean="0">
                <a:solidFill>
                  <a:srgbClr val="FFFFFF"/>
                </a:solidFill>
                <a:latin typeface="Open Sans"/>
                <a:cs typeface="Open Sans"/>
              </a:rPr>
              <a:t>marcomms</a:t>
            </a:r>
            <a:r>
              <a:rPr lang="en-US" dirty="0" smtClean="0">
                <a:solidFill>
                  <a:srgbClr val="FFFFFF"/>
                </a:solidFill>
                <a:latin typeface="Open Sans"/>
                <a:cs typeface="Open Sans"/>
              </a:rPr>
              <a:t> and business goals</a:t>
            </a:r>
          </a:p>
        </p:txBody>
      </p:sp>
      <p:sp>
        <p:nvSpPr>
          <p:cNvPr id="11" name="TextBox 10"/>
          <p:cNvSpPr txBox="1"/>
          <p:nvPr/>
        </p:nvSpPr>
        <p:spPr>
          <a:xfrm>
            <a:off x="6013412" y="2614321"/>
            <a:ext cx="1702185" cy="678134"/>
          </a:xfrm>
          <a:prstGeom prst="rect">
            <a:avLst/>
          </a:prstGeom>
          <a:noFill/>
        </p:spPr>
        <p:txBody>
          <a:bodyPr wrap="square" rtlCol="0">
            <a:spAutoFit/>
          </a:bodyPr>
          <a:lstStyle/>
          <a:p>
            <a:pPr algn="ctr">
              <a:lnSpc>
                <a:spcPct val="110000"/>
              </a:lnSpc>
            </a:pPr>
            <a:r>
              <a:rPr lang="en-US" dirty="0" smtClean="0">
                <a:solidFill>
                  <a:srgbClr val="FFFFFF"/>
                </a:solidFill>
                <a:latin typeface="Open Sans"/>
                <a:cs typeface="Open Sans"/>
              </a:rPr>
              <a:t>The</a:t>
            </a:r>
          </a:p>
          <a:p>
            <a:pPr algn="ctr">
              <a:lnSpc>
                <a:spcPct val="110000"/>
              </a:lnSpc>
            </a:pPr>
            <a:r>
              <a:rPr lang="en-US" dirty="0" smtClean="0">
                <a:solidFill>
                  <a:srgbClr val="FFFFFF"/>
                </a:solidFill>
                <a:latin typeface="Open Sans"/>
                <a:cs typeface="Open Sans"/>
              </a:rPr>
              <a:t>four T’s</a:t>
            </a:r>
          </a:p>
        </p:txBody>
      </p:sp>
      <p:sp>
        <p:nvSpPr>
          <p:cNvPr id="12" name="TextBox 11"/>
          <p:cNvSpPr txBox="1"/>
          <p:nvPr/>
        </p:nvSpPr>
        <p:spPr>
          <a:xfrm>
            <a:off x="3758396" y="2682299"/>
            <a:ext cx="1702185" cy="678134"/>
          </a:xfrm>
          <a:prstGeom prst="rect">
            <a:avLst/>
          </a:prstGeom>
          <a:noFill/>
        </p:spPr>
        <p:txBody>
          <a:bodyPr wrap="square" rtlCol="0">
            <a:spAutoFit/>
          </a:bodyPr>
          <a:lstStyle/>
          <a:p>
            <a:pPr algn="ctr">
              <a:lnSpc>
                <a:spcPct val="110000"/>
              </a:lnSpc>
            </a:pPr>
            <a:r>
              <a:rPr lang="en-US" dirty="0" smtClean="0">
                <a:solidFill>
                  <a:srgbClr val="FFFFFF"/>
                </a:solidFill>
                <a:latin typeface="Open Sans"/>
                <a:cs typeface="Open Sans"/>
              </a:rPr>
              <a:t>Makes senior buy-in easier</a:t>
            </a:r>
          </a:p>
        </p:txBody>
      </p:sp>
      <p:sp>
        <p:nvSpPr>
          <p:cNvPr id="2" name="U-Turn Arrow 1"/>
          <p:cNvSpPr/>
          <p:nvPr/>
        </p:nvSpPr>
        <p:spPr>
          <a:xfrm>
            <a:off x="2554014" y="1439590"/>
            <a:ext cx="1944414" cy="578069"/>
          </a:xfrm>
          <a:prstGeom prst="utur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0" name="U-Turn Arrow 9"/>
          <p:cNvSpPr/>
          <p:nvPr/>
        </p:nvSpPr>
        <p:spPr>
          <a:xfrm>
            <a:off x="5041205" y="1445433"/>
            <a:ext cx="1944414" cy="578069"/>
          </a:xfrm>
          <a:prstGeom prst="utur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3" name="Rectangle 12"/>
          <p:cNvSpPr/>
          <p:nvPr/>
        </p:nvSpPr>
        <p:spPr>
          <a:xfrm>
            <a:off x="2140350" y="987586"/>
            <a:ext cx="2900855" cy="435760"/>
          </a:xfrm>
          <a:prstGeom prst="rect">
            <a:avLst/>
          </a:prstGeom>
        </p:spPr>
        <p:txBody>
          <a:bodyPr wrap="square">
            <a:spAutoFit/>
          </a:bodyPr>
          <a:lstStyle/>
          <a:p>
            <a:pPr algn="ctr">
              <a:lnSpc>
                <a:spcPct val="140000"/>
              </a:lnSpc>
            </a:pPr>
            <a:r>
              <a:rPr lang="en-US" b="1" dirty="0" smtClean="0">
                <a:solidFill>
                  <a:srgbClr val="595959"/>
                </a:solidFill>
                <a:latin typeface="Open Sans"/>
              </a:rPr>
              <a:t>Reporting</a:t>
            </a:r>
            <a:endParaRPr lang="en-US" b="1" dirty="0">
              <a:solidFill>
                <a:srgbClr val="595959"/>
              </a:solidFill>
              <a:latin typeface="Open Sans"/>
            </a:endParaRPr>
          </a:p>
        </p:txBody>
      </p:sp>
      <p:sp>
        <p:nvSpPr>
          <p:cNvPr id="14" name="Rectangle 13"/>
          <p:cNvSpPr/>
          <p:nvPr/>
        </p:nvSpPr>
        <p:spPr>
          <a:xfrm>
            <a:off x="4498428" y="959926"/>
            <a:ext cx="2900855" cy="435760"/>
          </a:xfrm>
          <a:prstGeom prst="rect">
            <a:avLst/>
          </a:prstGeom>
        </p:spPr>
        <p:txBody>
          <a:bodyPr wrap="square">
            <a:spAutoFit/>
          </a:bodyPr>
          <a:lstStyle/>
          <a:p>
            <a:pPr algn="ctr">
              <a:lnSpc>
                <a:spcPct val="140000"/>
              </a:lnSpc>
            </a:pPr>
            <a:r>
              <a:rPr lang="en-US" b="1" dirty="0" smtClean="0">
                <a:solidFill>
                  <a:srgbClr val="595959"/>
                </a:solidFill>
                <a:latin typeface="Open Sans"/>
              </a:rPr>
              <a:t>Show value</a:t>
            </a:r>
            <a:endParaRPr lang="en-US" b="1" dirty="0">
              <a:solidFill>
                <a:srgbClr val="595959"/>
              </a:solidFill>
              <a:latin typeface="Open Sans"/>
            </a:endParaRPr>
          </a:p>
        </p:txBody>
      </p:sp>
    </p:spTree>
    <p:extLst>
      <p:ext uri="{BB962C8B-B14F-4D97-AF65-F5344CB8AC3E}">
        <p14:creationId xmlns:p14="http://schemas.microsoft.com/office/powerpoint/2010/main" val="3201754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36"/>
          <p:cNvSpPr/>
          <p:nvPr/>
        </p:nvSpPr>
        <p:spPr>
          <a:xfrm>
            <a:off x="56713" y="4080256"/>
            <a:ext cx="8756134" cy="46166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5400">
                <a:solidFill>
                  <a:srgbClr val="FFFFFF"/>
                </a:solidFill>
                <a:latin typeface="Arial"/>
                <a:ea typeface="Arial"/>
                <a:cs typeface="Arial"/>
                <a:sym typeface="Arial"/>
              </a:defRPr>
            </a:pPr>
            <a:endParaRPr sz="2400" b="1" dirty="0">
              <a:solidFill>
                <a:schemeClr val="bg1"/>
              </a:solidFill>
            </a:endParaRPr>
          </a:p>
        </p:txBody>
      </p:sp>
      <p:sp>
        <p:nvSpPr>
          <p:cNvPr id="9" name="Title 1"/>
          <p:cNvSpPr>
            <a:spLocks noGrp="1"/>
          </p:cNvSpPr>
          <p:nvPr>
            <p:ph type="title"/>
          </p:nvPr>
        </p:nvSpPr>
        <p:spPr>
          <a:xfrm>
            <a:off x="260350" y="206375"/>
            <a:ext cx="8229600" cy="663575"/>
          </a:xfrm>
        </p:spPr>
        <p:txBody>
          <a:bodyPr rtlCol="0"/>
          <a:lstStyle/>
          <a:p>
            <a:pPr algn="l" eaLnBrk="1" fontAlgn="auto" hangingPunct="1">
              <a:spcAft>
                <a:spcPts val="0"/>
              </a:spcAft>
              <a:defRPr/>
            </a:pPr>
            <a:r>
              <a:rPr lang="en-US" sz="2800" b="1" dirty="0" smtClean="0">
                <a:solidFill>
                  <a:schemeClr val="bg1"/>
                </a:solidFill>
                <a:latin typeface="Open Sans"/>
                <a:ea typeface="+mj-ea"/>
                <a:cs typeface="Open Sans"/>
              </a:rPr>
              <a:t>Manchester</a:t>
            </a:r>
            <a:endParaRPr lang="en-US" sz="2800" b="1" dirty="0">
              <a:solidFill>
                <a:schemeClr val="bg1"/>
              </a:solidFill>
              <a:latin typeface="Open Sans"/>
              <a:ea typeface="+mj-ea"/>
              <a:cs typeface="Open Sans"/>
            </a:endParaRPr>
          </a:p>
        </p:txBody>
      </p:sp>
      <p:sp>
        <p:nvSpPr>
          <p:cNvPr id="5" name="Title 1"/>
          <p:cNvSpPr txBox="1">
            <a:spLocks/>
          </p:cNvSpPr>
          <p:nvPr/>
        </p:nvSpPr>
        <p:spPr>
          <a:xfrm>
            <a:off x="260657" y="1936169"/>
            <a:ext cx="8229600" cy="66339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smtClean="0">
                <a:solidFill>
                  <a:schemeClr val="tx1">
                    <a:lumMod val="65000"/>
                    <a:lumOff val="35000"/>
                  </a:schemeClr>
                </a:solidFill>
                <a:latin typeface="Open Sans"/>
                <a:cs typeface="Open Sans"/>
              </a:rPr>
              <a:t>What should a social media strategy include?</a:t>
            </a:r>
            <a:endParaRPr lang="en-US" sz="3000" b="1" dirty="0">
              <a:solidFill>
                <a:schemeClr val="tx1">
                  <a:lumMod val="65000"/>
                  <a:lumOff val="35000"/>
                </a:schemeClr>
              </a:solidFill>
              <a:latin typeface="Open Sans"/>
              <a:cs typeface="Open Sans"/>
            </a:endParaRPr>
          </a:p>
        </p:txBody>
      </p:sp>
    </p:spTree>
    <p:extLst>
      <p:ext uri="{BB962C8B-B14F-4D97-AF65-F5344CB8AC3E}">
        <p14:creationId xmlns:p14="http://schemas.microsoft.com/office/powerpoint/2010/main" val="15510346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60657" y="205979"/>
            <a:ext cx="8229600" cy="663398"/>
          </a:xfrm>
        </p:spPr>
        <p:txBody>
          <a:bodyPr>
            <a:normAutofit/>
          </a:bodyPr>
          <a:lstStyle/>
          <a:p>
            <a:pPr algn="l"/>
            <a:r>
              <a:rPr lang="en-US" sz="2800" b="1" dirty="0">
                <a:solidFill>
                  <a:schemeClr val="tx1">
                    <a:lumMod val="65000"/>
                    <a:lumOff val="35000"/>
                  </a:schemeClr>
                </a:solidFill>
                <a:latin typeface="Open Sans"/>
                <a:cs typeface="Open Sans"/>
              </a:rPr>
              <a:t>What should a social media strategy </a:t>
            </a:r>
            <a:r>
              <a:rPr lang="en-US" sz="2800" b="1" dirty="0" smtClean="0">
                <a:solidFill>
                  <a:schemeClr val="tx1">
                    <a:lumMod val="65000"/>
                    <a:lumOff val="35000"/>
                  </a:schemeClr>
                </a:solidFill>
                <a:latin typeface="Open Sans"/>
                <a:cs typeface="Open Sans"/>
              </a:rPr>
              <a:t>include?</a:t>
            </a:r>
            <a:endParaRPr lang="en-GB" sz="2800" b="1" dirty="0">
              <a:solidFill>
                <a:schemeClr val="tx1">
                  <a:lumMod val="65000"/>
                  <a:lumOff val="35000"/>
                </a:schemeClr>
              </a:solidFill>
              <a:latin typeface="Open Sans"/>
            </a:endParaRPr>
          </a:p>
        </p:txBody>
      </p:sp>
      <p:sp>
        <p:nvSpPr>
          <p:cNvPr id="5" name="Title 1"/>
          <p:cNvSpPr txBox="1">
            <a:spLocks/>
          </p:cNvSpPr>
          <p:nvPr/>
        </p:nvSpPr>
        <p:spPr>
          <a:xfrm>
            <a:off x="3219221" y="3942528"/>
            <a:ext cx="2831124" cy="66339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1600" dirty="0">
              <a:solidFill>
                <a:schemeClr val="tx1">
                  <a:lumMod val="65000"/>
                  <a:lumOff val="35000"/>
                </a:schemeClr>
              </a:solidFill>
              <a:latin typeface="Open Sans"/>
              <a:cs typeface="Open Sans"/>
            </a:endParaRPr>
          </a:p>
        </p:txBody>
      </p:sp>
      <p:sp>
        <p:nvSpPr>
          <p:cNvPr id="6" name="Rectangle 5"/>
          <p:cNvSpPr/>
          <p:nvPr/>
        </p:nvSpPr>
        <p:spPr>
          <a:xfrm>
            <a:off x="5822011" y="1664766"/>
            <a:ext cx="2041562" cy="2064779"/>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3543060" y="1672649"/>
            <a:ext cx="2053430" cy="2064779"/>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234433" y="1672649"/>
            <a:ext cx="2065299" cy="2064779"/>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1"/>
          <p:cNvSpPr txBox="1">
            <a:spLocks/>
          </p:cNvSpPr>
          <p:nvPr/>
        </p:nvSpPr>
        <p:spPr>
          <a:xfrm>
            <a:off x="3471333" y="1672649"/>
            <a:ext cx="2201334" cy="206477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30000"/>
              </a:lnSpc>
            </a:pPr>
            <a:endParaRPr lang="en-US" sz="1400" dirty="0">
              <a:solidFill>
                <a:schemeClr val="tx1">
                  <a:lumMod val="65000"/>
                  <a:lumOff val="35000"/>
                </a:schemeClr>
              </a:solidFill>
              <a:latin typeface="Open Sans"/>
              <a:cs typeface="Open Sans"/>
            </a:endParaRPr>
          </a:p>
        </p:txBody>
      </p:sp>
      <p:sp>
        <p:nvSpPr>
          <p:cNvPr id="11" name="Title 1"/>
          <p:cNvSpPr txBox="1">
            <a:spLocks/>
          </p:cNvSpPr>
          <p:nvPr/>
        </p:nvSpPr>
        <p:spPr>
          <a:xfrm>
            <a:off x="5822011" y="1672650"/>
            <a:ext cx="2041562" cy="20647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30000"/>
              </a:lnSpc>
            </a:pPr>
            <a:endParaRPr lang="en-US" sz="1400" dirty="0" smtClean="0">
              <a:solidFill>
                <a:schemeClr val="tx1">
                  <a:lumMod val="65000"/>
                  <a:lumOff val="35000"/>
                </a:schemeClr>
              </a:solidFill>
              <a:latin typeface="Open Sans"/>
              <a:cs typeface="Open Sans"/>
            </a:endParaRPr>
          </a:p>
          <a:p>
            <a:pPr marL="285750" indent="-285750">
              <a:lnSpc>
                <a:spcPct val="130000"/>
              </a:lnSpc>
              <a:buFontTx/>
              <a:buChar char="-"/>
            </a:pPr>
            <a:endParaRPr lang="en-US" sz="1400" dirty="0" smtClean="0">
              <a:solidFill>
                <a:schemeClr val="tx1">
                  <a:lumMod val="65000"/>
                  <a:lumOff val="35000"/>
                </a:schemeClr>
              </a:solidFill>
              <a:latin typeface="Open Sans"/>
              <a:cs typeface="Open Sans"/>
            </a:endParaRPr>
          </a:p>
          <a:p>
            <a:pPr marL="285750" indent="-285750">
              <a:lnSpc>
                <a:spcPct val="130000"/>
              </a:lnSpc>
              <a:buFontTx/>
              <a:buChar char="-"/>
            </a:pPr>
            <a:endParaRPr lang="en-US" sz="1400" dirty="0">
              <a:solidFill>
                <a:schemeClr val="tx1">
                  <a:lumMod val="65000"/>
                  <a:lumOff val="35000"/>
                </a:schemeClr>
              </a:solidFill>
              <a:latin typeface="Open Sans"/>
              <a:cs typeface="Open Sans"/>
            </a:endParaRPr>
          </a:p>
        </p:txBody>
      </p:sp>
      <p:sp>
        <p:nvSpPr>
          <p:cNvPr id="2" name="Rectangle 1"/>
          <p:cNvSpPr/>
          <p:nvPr/>
        </p:nvSpPr>
        <p:spPr>
          <a:xfrm>
            <a:off x="1262178" y="2245241"/>
            <a:ext cx="2018501" cy="923330"/>
          </a:xfrm>
          <a:prstGeom prst="rect">
            <a:avLst/>
          </a:prstGeom>
        </p:spPr>
        <p:txBody>
          <a:bodyPr wrap="none">
            <a:spAutoFit/>
          </a:bodyPr>
          <a:lstStyle/>
          <a:p>
            <a:pPr algn="ctr"/>
            <a:r>
              <a:rPr lang="en-US" b="1" dirty="0" smtClean="0">
                <a:solidFill>
                  <a:schemeClr val="tx1">
                    <a:lumMod val="65000"/>
                    <a:lumOff val="35000"/>
                  </a:schemeClr>
                </a:solidFill>
                <a:latin typeface="Open Sans"/>
                <a:cs typeface="Open Sans"/>
              </a:rPr>
              <a:t>Channel specific</a:t>
            </a:r>
          </a:p>
          <a:p>
            <a:pPr algn="ctr"/>
            <a:r>
              <a:rPr lang="en-US" b="1" dirty="0">
                <a:solidFill>
                  <a:schemeClr val="tx1">
                    <a:lumMod val="65000"/>
                    <a:lumOff val="35000"/>
                  </a:schemeClr>
                </a:solidFill>
                <a:latin typeface="Open Sans"/>
                <a:cs typeface="Open Sans"/>
              </a:rPr>
              <a:t>o</a:t>
            </a:r>
            <a:r>
              <a:rPr lang="en-US" b="1" dirty="0" smtClean="0">
                <a:solidFill>
                  <a:schemeClr val="tx1">
                    <a:lumMod val="65000"/>
                    <a:lumOff val="35000"/>
                  </a:schemeClr>
                </a:solidFill>
                <a:latin typeface="Open Sans"/>
                <a:cs typeface="Open Sans"/>
              </a:rPr>
              <a:t>bjectives and </a:t>
            </a:r>
          </a:p>
          <a:p>
            <a:pPr algn="ctr"/>
            <a:r>
              <a:rPr lang="en-US" b="1" dirty="0" smtClean="0">
                <a:solidFill>
                  <a:schemeClr val="tx1">
                    <a:lumMod val="65000"/>
                    <a:lumOff val="35000"/>
                  </a:schemeClr>
                </a:solidFill>
                <a:latin typeface="Open Sans"/>
                <a:cs typeface="Open Sans"/>
              </a:rPr>
              <a:t>tactics</a:t>
            </a:r>
          </a:p>
        </p:txBody>
      </p:sp>
      <p:sp>
        <p:nvSpPr>
          <p:cNvPr id="12" name="Rectangle 11"/>
          <p:cNvSpPr/>
          <p:nvPr/>
        </p:nvSpPr>
        <p:spPr>
          <a:xfrm>
            <a:off x="5787803" y="1930687"/>
            <a:ext cx="2159566" cy="1477328"/>
          </a:xfrm>
          <a:prstGeom prst="rect">
            <a:avLst/>
          </a:prstGeom>
        </p:spPr>
        <p:txBody>
          <a:bodyPr wrap="none">
            <a:spAutoFit/>
          </a:bodyPr>
          <a:lstStyle/>
          <a:p>
            <a:pPr algn="ctr"/>
            <a:r>
              <a:rPr lang="en-US" b="1" dirty="0">
                <a:solidFill>
                  <a:schemeClr val="tx1">
                    <a:lumMod val="65000"/>
                    <a:lumOff val="35000"/>
                  </a:schemeClr>
                </a:solidFill>
                <a:latin typeface="Open Sans"/>
                <a:cs typeface="Open Sans"/>
              </a:rPr>
              <a:t>Clear and </a:t>
            </a:r>
            <a:endParaRPr lang="en-US" b="1" dirty="0" smtClean="0">
              <a:solidFill>
                <a:schemeClr val="tx1">
                  <a:lumMod val="65000"/>
                  <a:lumOff val="35000"/>
                </a:schemeClr>
              </a:solidFill>
              <a:latin typeface="Open Sans"/>
              <a:cs typeface="Open Sans"/>
            </a:endParaRPr>
          </a:p>
          <a:p>
            <a:pPr algn="ctr"/>
            <a:r>
              <a:rPr lang="en-US" b="1" dirty="0" smtClean="0">
                <a:solidFill>
                  <a:schemeClr val="tx1">
                    <a:lumMod val="65000"/>
                    <a:lumOff val="35000"/>
                  </a:schemeClr>
                </a:solidFill>
                <a:latin typeface="Open Sans"/>
                <a:cs typeface="Open Sans"/>
              </a:rPr>
              <a:t>actionable </a:t>
            </a:r>
          </a:p>
          <a:p>
            <a:pPr algn="ctr"/>
            <a:r>
              <a:rPr lang="en-US" b="1" dirty="0" smtClean="0">
                <a:solidFill>
                  <a:schemeClr val="tx1">
                    <a:lumMod val="65000"/>
                    <a:lumOff val="35000"/>
                  </a:schemeClr>
                </a:solidFill>
                <a:latin typeface="Open Sans"/>
                <a:cs typeface="Open Sans"/>
              </a:rPr>
              <a:t>KPIs / </a:t>
            </a:r>
          </a:p>
          <a:p>
            <a:pPr algn="ctr"/>
            <a:r>
              <a:rPr lang="en-US" b="1" dirty="0" smtClean="0">
                <a:solidFill>
                  <a:schemeClr val="tx1">
                    <a:lumMod val="65000"/>
                    <a:lumOff val="35000"/>
                  </a:schemeClr>
                </a:solidFill>
                <a:latin typeface="Open Sans"/>
                <a:cs typeface="Open Sans"/>
              </a:rPr>
              <a:t>measurements </a:t>
            </a:r>
            <a:r>
              <a:rPr lang="en-US" b="1" dirty="0">
                <a:solidFill>
                  <a:schemeClr val="tx1">
                    <a:lumMod val="65000"/>
                    <a:lumOff val="35000"/>
                  </a:schemeClr>
                </a:solidFill>
                <a:latin typeface="Open Sans"/>
                <a:cs typeface="Open Sans"/>
              </a:rPr>
              <a:t>of </a:t>
            </a:r>
            <a:endParaRPr lang="en-US" b="1" dirty="0" smtClean="0">
              <a:solidFill>
                <a:schemeClr val="tx1">
                  <a:lumMod val="65000"/>
                  <a:lumOff val="35000"/>
                </a:schemeClr>
              </a:solidFill>
              <a:latin typeface="Open Sans"/>
              <a:cs typeface="Open Sans"/>
            </a:endParaRPr>
          </a:p>
          <a:p>
            <a:pPr algn="ctr"/>
            <a:r>
              <a:rPr lang="en-US" b="1" dirty="0" smtClean="0">
                <a:solidFill>
                  <a:schemeClr val="tx1">
                    <a:lumMod val="65000"/>
                    <a:lumOff val="35000"/>
                  </a:schemeClr>
                </a:solidFill>
                <a:latin typeface="Open Sans"/>
                <a:cs typeface="Open Sans"/>
              </a:rPr>
              <a:t>success</a:t>
            </a:r>
            <a:endParaRPr lang="en-US" b="1" dirty="0">
              <a:solidFill>
                <a:schemeClr val="tx1">
                  <a:lumMod val="65000"/>
                  <a:lumOff val="35000"/>
                </a:schemeClr>
              </a:solidFill>
              <a:latin typeface="Open Sans"/>
              <a:cs typeface="Open Sans"/>
            </a:endParaRPr>
          </a:p>
        </p:txBody>
      </p:sp>
      <p:sp>
        <p:nvSpPr>
          <p:cNvPr id="13" name="Rectangle 12"/>
          <p:cNvSpPr/>
          <p:nvPr/>
        </p:nvSpPr>
        <p:spPr>
          <a:xfrm>
            <a:off x="3602809" y="2209977"/>
            <a:ext cx="1881669" cy="923330"/>
          </a:xfrm>
          <a:prstGeom prst="rect">
            <a:avLst/>
          </a:prstGeom>
        </p:spPr>
        <p:txBody>
          <a:bodyPr wrap="none">
            <a:spAutoFit/>
          </a:bodyPr>
          <a:lstStyle/>
          <a:p>
            <a:pPr algn="ctr"/>
            <a:r>
              <a:rPr lang="en-US" b="1" dirty="0" smtClean="0">
                <a:solidFill>
                  <a:schemeClr val="tx1">
                    <a:lumMod val="65000"/>
                    <a:lumOff val="35000"/>
                  </a:schemeClr>
                </a:solidFill>
                <a:latin typeface="Open Sans"/>
                <a:cs typeface="Open Sans"/>
              </a:rPr>
              <a:t>A clear timeline</a:t>
            </a:r>
          </a:p>
          <a:p>
            <a:pPr algn="ctr"/>
            <a:r>
              <a:rPr lang="en-US" b="1" dirty="0" smtClean="0">
                <a:solidFill>
                  <a:schemeClr val="tx1">
                    <a:lumMod val="65000"/>
                    <a:lumOff val="35000"/>
                  </a:schemeClr>
                </a:solidFill>
                <a:latin typeface="Open Sans"/>
                <a:cs typeface="Open Sans"/>
              </a:rPr>
              <a:t>with specific</a:t>
            </a:r>
          </a:p>
          <a:p>
            <a:pPr algn="ctr"/>
            <a:r>
              <a:rPr lang="en-US" b="1" dirty="0" smtClean="0">
                <a:solidFill>
                  <a:schemeClr val="tx1">
                    <a:lumMod val="65000"/>
                    <a:lumOff val="35000"/>
                  </a:schemeClr>
                </a:solidFill>
                <a:latin typeface="Open Sans"/>
                <a:cs typeface="Open Sans"/>
              </a:rPr>
              <a:t>milestones</a:t>
            </a:r>
            <a:endParaRPr lang="en-US" b="1" dirty="0">
              <a:solidFill>
                <a:schemeClr val="tx1">
                  <a:lumMod val="65000"/>
                  <a:lumOff val="35000"/>
                </a:schemeClr>
              </a:solidFill>
              <a:latin typeface="Open Sans"/>
              <a:cs typeface="Open Sans"/>
            </a:endParaRPr>
          </a:p>
        </p:txBody>
      </p:sp>
      <p:sp>
        <p:nvSpPr>
          <p:cNvPr id="14" name="Rectangle 13"/>
          <p:cNvSpPr/>
          <p:nvPr/>
        </p:nvSpPr>
        <p:spPr>
          <a:xfrm>
            <a:off x="1098042" y="3958562"/>
            <a:ext cx="7011485" cy="435760"/>
          </a:xfrm>
          <a:prstGeom prst="rect">
            <a:avLst/>
          </a:prstGeom>
        </p:spPr>
        <p:txBody>
          <a:bodyPr wrap="square">
            <a:spAutoFit/>
          </a:bodyPr>
          <a:lstStyle/>
          <a:p>
            <a:pPr algn="ctr">
              <a:lnSpc>
                <a:spcPct val="140000"/>
              </a:lnSpc>
            </a:pPr>
            <a:r>
              <a:rPr lang="en-US" b="1" dirty="0" smtClean="0">
                <a:solidFill>
                  <a:srgbClr val="00B050"/>
                </a:solidFill>
                <a:latin typeface="Open Sans"/>
              </a:rPr>
              <a:t>Where you can, tie your social strategy to business outcomes</a:t>
            </a:r>
            <a:endParaRPr lang="en-US" b="1" dirty="0">
              <a:solidFill>
                <a:srgbClr val="00B050"/>
              </a:solidFill>
              <a:latin typeface="Open Sans"/>
            </a:endParaRPr>
          </a:p>
        </p:txBody>
      </p:sp>
    </p:spTree>
    <p:extLst>
      <p:ext uri="{BB962C8B-B14F-4D97-AF65-F5344CB8AC3E}">
        <p14:creationId xmlns:p14="http://schemas.microsoft.com/office/powerpoint/2010/main" val="329199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60657" y="58838"/>
            <a:ext cx="8229600" cy="663398"/>
          </a:xfrm>
        </p:spPr>
        <p:txBody>
          <a:bodyPr>
            <a:noAutofit/>
          </a:bodyPr>
          <a:lstStyle/>
          <a:p>
            <a:pPr algn="l"/>
            <a:r>
              <a:rPr lang="en-GB" sz="2800" b="1" dirty="0" smtClean="0">
                <a:solidFill>
                  <a:schemeClr val="tx1">
                    <a:lumMod val="65000"/>
                    <a:lumOff val="35000"/>
                  </a:schemeClr>
                </a:solidFill>
                <a:latin typeface="Open Sans"/>
              </a:rPr>
              <a:t>Example strategy framework</a:t>
            </a:r>
            <a:endParaRPr lang="en-GB" sz="2800" b="1" dirty="0">
              <a:solidFill>
                <a:schemeClr val="tx1">
                  <a:lumMod val="65000"/>
                  <a:lumOff val="35000"/>
                </a:schemeClr>
              </a:solidFill>
              <a:latin typeface="Open Sans"/>
            </a:endParaRPr>
          </a:p>
        </p:txBody>
      </p:sp>
      <p:sp>
        <p:nvSpPr>
          <p:cNvPr id="4" name="Oval 3"/>
          <p:cNvSpPr/>
          <p:nvPr/>
        </p:nvSpPr>
        <p:spPr>
          <a:xfrm>
            <a:off x="1411531" y="1946626"/>
            <a:ext cx="1655652" cy="1655652"/>
          </a:xfrm>
          <a:prstGeom prst="ellipse">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endParaRPr>
          </a:p>
        </p:txBody>
      </p:sp>
      <p:sp>
        <p:nvSpPr>
          <p:cNvPr id="5" name="Oval 4"/>
          <p:cNvSpPr/>
          <p:nvPr/>
        </p:nvSpPr>
        <p:spPr>
          <a:xfrm>
            <a:off x="3779912" y="1946626"/>
            <a:ext cx="1655652" cy="1655652"/>
          </a:xfrm>
          <a:prstGeom prst="ellipse">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endParaRPr>
          </a:p>
        </p:txBody>
      </p:sp>
      <p:sp>
        <p:nvSpPr>
          <p:cNvPr id="6" name="Oval 5"/>
          <p:cNvSpPr/>
          <p:nvPr/>
        </p:nvSpPr>
        <p:spPr>
          <a:xfrm>
            <a:off x="6012160" y="1946626"/>
            <a:ext cx="1655652" cy="1655652"/>
          </a:xfrm>
          <a:prstGeom prst="ellipse">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endParaRPr>
          </a:p>
        </p:txBody>
      </p:sp>
      <p:sp>
        <p:nvSpPr>
          <p:cNvPr id="9" name="TextBox 8"/>
          <p:cNvSpPr txBox="1"/>
          <p:nvPr/>
        </p:nvSpPr>
        <p:spPr>
          <a:xfrm>
            <a:off x="1398774" y="2358100"/>
            <a:ext cx="1702185" cy="803297"/>
          </a:xfrm>
          <a:prstGeom prst="rect">
            <a:avLst/>
          </a:prstGeom>
          <a:noFill/>
        </p:spPr>
        <p:txBody>
          <a:bodyPr wrap="square" rtlCol="0">
            <a:spAutoFit/>
          </a:bodyPr>
          <a:lstStyle/>
          <a:p>
            <a:pPr algn="ctr">
              <a:lnSpc>
                <a:spcPct val="110000"/>
              </a:lnSpc>
            </a:pPr>
            <a:r>
              <a:rPr lang="en-US" sz="1400" dirty="0" smtClean="0">
                <a:solidFill>
                  <a:srgbClr val="FFFFFF"/>
                </a:solidFill>
                <a:latin typeface="Open Sans"/>
                <a:cs typeface="Open Sans"/>
              </a:rPr>
              <a:t>Individual channel strategies reviewed quarterly</a:t>
            </a:r>
          </a:p>
        </p:txBody>
      </p:sp>
      <p:sp>
        <p:nvSpPr>
          <p:cNvPr id="11" name="TextBox 10"/>
          <p:cNvSpPr txBox="1"/>
          <p:nvPr/>
        </p:nvSpPr>
        <p:spPr>
          <a:xfrm>
            <a:off x="6013412" y="2383421"/>
            <a:ext cx="1702185" cy="803297"/>
          </a:xfrm>
          <a:prstGeom prst="rect">
            <a:avLst/>
          </a:prstGeom>
          <a:noFill/>
        </p:spPr>
        <p:txBody>
          <a:bodyPr wrap="square" rtlCol="0">
            <a:spAutoFit/>
          </a:bodyPr>
          <a:lstStyle/>
          <a:p>
            <a:pPr algn="ctr">
              <a:lnSpc>
                <a:spcPct val="110000"/>
              </a:lnSpc>
            </a:pPr>
            <a:r>
              <a:rPr lang="en-US" sz="1400" dirty="0" smtClean="0">
                <a:solidFill>
                  <a:srgbClr val="FFFFFF"/>
                </a:solidFill>
                <a:latin typeface="Open Sans"/>
                <a:cs typeface="Open Sans"/>
              </a:rPr>
              <a:t>Wider </a:t>
            </a:r>
            <a:r>
              <a:rPr lang="en-US" sz="1400" dirty="0" err="1" smtClean="0">
                <a:solidFill>
                  <a:srgbClr val="FFFFFF"/>
                </a:solidFill>
                <a:latin typeface="Open Sans"/>
                <a:cs typeface="Open Sans"/>
              </a:rPr>
              <a:t>organisational</a:t>
            </a:r>
            <a:r>
              <a:rPr lang="en-US" sz="1400" dirty="0" smtClean="0">
                <a:solidFill>
                  <a:srgbClr val="FFFFFF"/>
                </a:solidFill>
                <a:latin typeface="Open Sans"/>
                <a:cs typeface="Open Sans"/>
              </a:rPr>
              <a:t> business strategy</a:t>
            </a:r>
          </a:p>
        </p:txBody>
      </p:sp>
      <p:sp>
        <p:nvSpPr>
          <p:cNvPr id="12" name="TextBox 11"/>
          <p:cNvSpPr txBox="1"/>
          <p:nvPr/>
        </p:nvSpPr>
        <p:spPr>
          <a:xfrm>
            <a:off x="3758396" y="2254874"/>
            <a:ext cx="1702185" cy="1021883"/>
          </a:xfrm>
          <a:prstGeom prst="rect">
            <a:avLst/>
          </a:prstGeom>
          <a:noFill/>
        </p:spPr>
        <p:txBody>
          <a:bodyPr wrap="square" rtlCol="0">
            <a:spAutoFit/>
          </a:bodyPr>
          <a:lstStyle/>
          <a:p>
            <a:pPr algn="ctr">
              <a:lnSpc>
                <a:spcPct val="110000"/>
              </a:lnSpc>
            </a:pPr>
            <a:r>
              <a:rPr lang="en-US" sz="1400" dirty="0" smtClean="0">
                <a:solidFill>
                  <a:srgbClr val="FFFFFF"/>
                </a:solidFill>
                <a:latin typeface="Open Sans"/>
                <a:cs typeface="Open Sans"/>
              </a:rPr>
              <a:t>KPIs and procedures feed into </a:t>
            </a:r>
            <a:r>
              <a:rPr lang="en-US" sz="1400" dirty="0" err="1" smtClean="0">
                <a:solidFill>
                  <a:srgbClr val="FFFFFF"/>
                </a:solidFill>
                <a:latin typeface="Open Sans"/>
                <a:cs typeface="Open Sans"/>
              </a:rPr>
              <a:t>marcomms</a:t>
            </a:r>
            <a:r>
              <a:rPr lang="en-US" sz="1400" dirty="0" smtClean="0">
                <a:solidFill>
                  <a:srgbClr val="FFFFFF"/>
                </a:solidFill>
                <a:latin typeface="Open Sans"/>
                <a:cs typeface="Open Sans"/>
              </a:rPr>
              <a:t> annual plan</a:t>
            </a:r>
          </a:p>
        </p:txBody>
      </p:sp>
      <p:sp>
        <p:nvSpPr>
          <p:cNvPr id="2" name="U-Turn Arrow 1"/>
          <p:cNvSpPr/>
          <p:nvPr/>
        </p:nvSpPr>
        <p:spPr>
          <a:xfrm>
            <a:off x="2554014" y="1208690"/>
            <a:ext cx="1944414" cy="578069"/>
          </a:xfrm>
          <a:prstGeom prst="utur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0" name="U-Turn Arrow 9"/>
          <p:cNvSpPr/>
          <p:nvPr/>
        </p:nvSpPr>
        <p:spPr>
          <a:xfrm>
            <a:off x="5041205" y="1214533"/>
            <a:ext cx="1944414" cy="578069"/>
          </a:xfrm>
          <a:prstGeom prst="utur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3" name="Rectangle 12"/>
          <p:cNvSpPr/>
          <p:nvPr/>
        </p:nvSpPr>
        <p:spPr>
          <a:xfrm>
            <a:off x="3303380" y="3576976"/>
            <a:ext cx="2642070" cy="695575"/>
          </a:xfrm>
          <a:prstGeom prst="rect">
            <a:avLst/>
          </a:prstGeom>
        </p:spPr>
        <p:txBody>
          <a:bodyPr wrap="none">
            <a:spAutoFit/>
          </a:bodyPr>
          <a:lstStyle/>
          <a:p>
            <a:pPr algn="ctr">
              <a:lnSpc>
                <a:spcPct val="140000"/>
              </a:lnSpc>
            </a:pPr>
            <a:r>
              <a:rPr lang="en-US" sz="1400" b="1" dirty="0" smtClean="0">
                <a:solidFill>
                  <a:srgbClr val="595959"/>
                </a:solidFill>
                <a:latin typeface="Open Sans"/>
              </a:rPr>
              <a:t>Director of Communications </a:t>
            </a:r>
          </a:p>
          <a:p>
            <a:pPr algn="ctr">
              <a:lnSpc>
                <a:spcPct val="140000"/>
              </a:lnSpc>
            </a:pPr>
            <a:r>
              <a:rPr lang="en-US" sz="1400" b="1" dirty="0" smtClean="0">
                <a:solidFill>
                  <a:srgbClr val="595959"/>
                </a:solidFill>
                <a:latin typeface="Open Sans"/>
              </a:rPr>
              <a:t>and Marketing</a:t>
            </a:r>
            <a:endParaRPr lang="en-US" sz="1400" b="1" dirty="0">
              <a:solidFill>
                <a:srgbClr val="595959"/>
              </a:solidFill>
              <a:latin typeface="Open Sans"/>
            </a:endParaRPr>
          </a:p>
        </p:txBody>
      </p:sp>
      <p:sp>
        <p:nvSpPr>
          <p:cNvPr id="14" name="Rectangle 13"/>
          <p:cNvSpPr/>
          <p:nvPr/>
        </p:nvSpPr>
        <p:spPr>
          <a:xfrm>
            <a:off x="1098042" y="3570189"/>
            <a:ext cx="2103461" cy="997196"/>
          </a:xfrm>
          <a:prstGeom prst="rect">
            <a:avLst/>
          </a:prstGeom>
        </p:spPr>
        <p:txBody>
          <a:bodyPr wrap="none">
            <a:spAutoFit/>
          </a:bodyPr>
          <a:lstStyle/>
          <a:p>
            <a:pPr algn="ctr">
              <a:lnSpc>
                <a:spcPct val="140000"/>
              </a:lnSpc>
            </a:pPr>
            <a:r>
              <a:rPr lang="en-US" sz="1400" b="1" dirty="0" smtClean="0">
                <a:solidFill>
                  <a:srgbClr val="595959"/>
                </a:solidFill>
                <a:latin typeface="Open Sans"/>
              </a:rPr>
              <a:t>Social Media Manager </a:t>
            </a:r>
          </a:p>
          <a:p>
            <a:pPr algn="ctr">
              <a:lnSpc>
                <a:spcPct val="140000"/>
              </a:lnSpc>
            </a:pPr>
            <a:r>
              <a:rPr lang="en-US" sz="1400" b="1" dirty="0">
                <a:solidFill>
                  <a:srgbClr val="595959"/>
                </a:solidFill>
                <a:latin typeface="Open Sans"/>
              </a:rPr>
              <a:t>(</a:t>
            </a:r>
            <a:r>
              <a:rPr lang="en-US" sz="1400" b="1" dirty="0" smtClean="0">
                <a:solidFill>
                  <a:srgbClr val="595959"/>
                </a:solidFill>
                <a:latin typeface="Open Sans"/>
              </a:rPr>
              <a:t>alongside </a:t>
            </a:r>
          </a:p>
          <a:p>
            <a:pPr algn="ctr">
              <a:lnSpc>
                <a:spcPct val="140000"/>
              </a:lnSpc>
            </a:pPr>
            <a:r>
              <a:rPr lang="en-US" sz="1400" b="1" dirty="0" smtClean="0">
                <a:solidFill>
                  <a:srgbClr val="595959"/>
                </a:solidFill>
                <a:latin typeface="Open Sans"/>
              </a:rPr>
              <a:t>business leads) </a:t>
            </a:r>
            <a:endParaRPr lang="en-US" sz="1400" b="1" dirty="0">
              <a:solidFill>
                <a:srgbClr val="595959"/>
              </a:solidFill>
              <a:latin typeface="Open Sans"/>
            </a:endParaRPr>
          </a:p>
        </p:txBody>
      </p:sp>
      <p:sp>
        <p:nvSpPr>
          <p:cNvPr id="15" name="Rectangle 14"/>
          <p:cNvSpPr/>
          <p:nvPr/>
        </p:nvSpPr>
        <p:spPr>
          <a:xfrm>
            <a:off x="5975294" y="3606602"/>
            <a:ext cx="1656223" cy="661015"/>
          </a:xfrm>
          <a:prstGeom prst="rect">
            <a:avLst/>
          </a:prstGeom>
        </p:spPr>
        <p:txBody>
          <a:bodyPr wrap="none">
            <a:spAutoFit/>
          </a:bodyPr>
          <a:lstStyle/>
          <a:p>
            <a:pPr algn="ctr">
              <a:lnSpc>
                <a:spcPct val="140000"/>
              </a:lnSpc>
            </a:pPr>
            <a:r>
              <a:rPr lang="en-US" sz="1400" b="1" dirty="0" smtClean="0">
                <a:solidFill>
                  <a:srgbClr val="595959"/>
                </a:solidFill>
                <a:latin typeface="Open Sans"/>
              </a:rPr>
              <a:t>Chief Exec/</a:t>
            </a:r>
          </a:p>
          <a:p>
            <a:pPr algn="ctr">
              <a:lnSpc>
                <a:spcPct val="140000"/>
              </a:lnSpc>
            </a:pPr>
            <a:r>
              <a:rPr lang="en-US" sz="1400" b="1" dirty="0" smtClean="0">
                <a:solidFill>
                  <a:srgbClr val="595959"/>
                </a:solidFill>
                <a:latin typeface="Open Sans"/>
              </a:rPr>
              <a:t>Operating Officer</a:t>
            </a:r>
          </a:p>
        </p:txBody>
      </p:sp>
      <p:sp>
        <p:nvSpPr>
          <p:cNvPr id="16" name="Rectangle 15"/>
          <p:cNvSpPr/>
          <p:nvPr/>
        </p:nvSpPr>
        <p:spPr>
          <a:xfrm>
            <a:off x="2140350" y="756686"/>
            <a:ext cx="2900855" cy="435760"/>
          </a:xfrm>
          <a:prstGeom prst="rect">
            <a:avLst/>
          </a:prstGeom>
        </p:spPr>
        <p:txBody>
          <a:bodyPr wrap="square">
            <a:spAutoFit/>
          </a:bodyPr>
          <a:lstStyle/>
          <a:p>
            <a:pPr algn="ctr">
              <a:lnSpc>
                <a:spcPct val="140000"/>
              </a:lnSpc>
            </a:pPr>
            <a:r>
              <a:rPr lang="en-US" b="1" dirty="0" smtClean="0">
                <a:solidFill>
                  <a:srgbClr val="595959"/>
                </a:solidFill>
                <a:latin typeface="Open Sans"/>
              </a:rPr>
              <a:t>Reporting</a:t>
            </a:r>
            <a:endParaRPr lang="en-US" b="1" dirty="0">
              <a:solidFill>
                <a:srgbClr val="595959"/>
              </a:solidFill>
              <a:latin typeface="Open Sans"/>
            </a:endParaRPr>
          </a:p>
        </p:txBody>
      </p:sp>
      <p:sp>
        <p:nvSpPr>
          <p:cNvPr id="17" name="Rectangle 16"/>
          <p:cNvSpPr/>
          <p:nvPr/>
        </p:nvSpPr>
        <p:spPr>
          <a:xfrm>
            <a:off x="4498428" y="729026"/>
            <a:ext cx="2900855" cy="435760"/>
          </a:xfrm>
          <a:prstGeom prst="rect">
            <a:avLst/>
          </a:prstGeom>
        </p:spPr>
        <p:txBody>
          <a:bodyPr wrap="square">
            <a:spAutoFit/>
          </a:bodyPr>
          <a:lstStyle/>
          <a:p>
            <a:pPr algn="ctr">
              <a:lnSpc>
                <a:spcPct val="140000"/>
              </a:lnSpc>
            </a:pPr>
            <a:r>
              <a:rPr lang="en-US" b="1" dirty="0" smtClean="0">
                <a:solidFill>
                  <a:srgbClr val="595959"/>
                </a:solidFill>
                <a:latin typeface="Open Sans"/>
              </a:rPr>
              <a:t>Show value</a:t>
            </a:r>
            <a:endParaRPr lang="en-US" b="1" dirty="0">
              <a:solidFill>
                <a:srgbClr val="595959"/>
              </a:solidFill>
              <a:latin typeface="Open Sans"/>
            </a:endParaRPr>
          </a:p>
        </p:txBody>
      </p:sp>
    </p:spTree>
    <p:extLst>
      <p:ext uri="{BB962C8B-B14F-4D97-AF65-F5344CB8AC3E}">
        <p14:creationId xmlns:p14="http://schemas.microsoft.com/office/powerpoint/2010/main" val="3944531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758236" y="278428"/>
            <a:ext cx="9406423" cy="110251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b="1" dirty="0" smtClean="0">
                <a:solidFill>
                  <a:schemeClr val="tx1">
                    <a:lumMod val="65000"/>
                    <a:lumOff val="35000"/>
                  </a:schemeClr>
                </a:solidFill>
                <a:latin typeface="Open Sans"/>
              </a:rPr>
              <a:t>Considerations</a:t>
            </a:r>
            <a:endParaRPr lang="en-GB" sz="2800" b="1" dirty="0">
              <a:solidFill>
                <a:schemeClr val="tx1">
                  <a:lumMod val="65000"/>
                  <a:lumOff val="35000"/>
                </a:schemeClr>
              </a:solidFill>
              <a:latin typeface="Open Sans"/>
            </a:endParaRPr>
          </a:p>
        </p:txBody>
      </p:sp>
      <p:sp>
        <p:nvSpPr>
          <p:cNvPr id="7" name="TextBox 6"/>
          <p:cNvSpPr txBox="1"/>
          <p:nvPr/>
        </p:nvSpPr>
        <p:spPr>
          <a:xfrm>
            <a:off x="319984" y="999811"/>
            <a:ext cx="7918896" cy="2862322"/>
          </a:xfrm>
          <a:prstGeom prst="rect">
            <a:avLst/>
          </a:prstGeom>
          <a:noFill/>
        </p:spPr>
        <p:txBody>
          <a:bodyPr wrap="square" rtlCol="0">
            <a:spAutoFit/>
          </a:bodyPr>
          <a:lstStyle/>
          <a:p>
            <a:pPr marL="285750" indent="-285750">
              <a:buFont typeface="Arial" panose="020B0604020202020204" pitchFamily="34" charset="0"/>
              <a:buChar char="•"/>
            </a:pPr>
            <a:r>
              <a:rPr lang="en-GB" dirty="0" smtClean="0">
                <a:solidFill>
                  <a:schemeClr val="tx1">
                    <a:lumMod val="65000"/>
                    <a:lumOff val="35000"/>
                  </a:schemeClr>
                </a:solidFill>
                <a:latin typeface="Open Sans"/>
              </a:rPr>
              <a:t>Who is the strategy aimed at / for? Who will access it?</a:t>
            </a:r>
          </a:p>
          <a:p>
            <a:endParaRPr lang="en-GB" dirty="0" smtClean="0">
              <a:solidFill>
                <a:schemeClr val="tx1">
                  <a:lumMod val="65000"/>
                  <a:lumOff val="35000"/>
                </a:schemeClr>
              </a:solidFill>
              <a:latin typeface="Open Sans"/>
            </a:endParaRPr>
          </a:p>
          <a:p>
            <a:pPr marL="285750" indent="-285750">
              <a:buFont typeface="Arial" panose="020B0604020202020204" pitchFamily="34" charset="0"/>
              <a:buChar char="•"/>
            </a:pPr>
            <a:r>
              <a:rPr lang="en-GB" dirty="0" smtClean="0">
                <a:solidFill>
                  <a:schemeClr val="tx1">
                    <a:lumMod val="65000"/>
                    <a:lumOff val="35000"/>
                  </a:schemeClr>
                </a:solidFill>
                <a:latin typeface="Open Sans"/>
              </a:rPr>
              <a:t>How often will it be reviewed and who is responsible for the review?</a:t>
            </a:r>
          </a:p>
          <a:p>
            <a:pPr marL="285750" indent="-285750">
              <a:buFont typeface="Arial" panose="020B0604020202020204" pitchFamily="34" charset="0"/>
              <a:buChar char="•"/>
            </a:pPr>
            <a:endParaRPr lang="en-GB" dirty="0" smtClean="0">
              <a:solidFill>
                <a:schemeClr val="tx1">
                  <a:lumMod val="65000"/>
                  <a:lumOff val="35000"/>
                </a:schemeClr>
              </a:solidFill>
              <a:latin typeface="Open Sans"/>
            </a:endParaRPr>
          </a:p>
          <a:p>
            <a:pPr marL="285750" indent="-285750">
              <a:buFont typeface="Arial" panose="020B0604020202020204" pitchFamily="34" charset="0"/>
              <a:buChar char="•"/>
            </a:pPr>
            <a:r>
              <a:rPr lang="en-GB" dirty="0" smtClean="0">
                <a:solidFill>
                  <a:schemeClr val="tx1">
                    <a:lumMod val="65000"/>
                    <a:lumOff val="35000"/>
                  </a:schemeClr>
                </a:solidFill>
                <a:latin typeface="Open Sans"/>
              </a:rPr>
              <a:t>How does it fit with the overall </a:t>
            </a:r>
            <a:r>
              <a:rPr lang="en-GB" dirty="0" err="1" smtClean="0">
                <a:solidFill>
                  <a:schemeClr val="tx1">
                    <a:lumMod val="65000"/>
                    <a:lumOff val="35000"/>
                  </a:schemeClr>
                </a:solidFill>
                <a:latin typeface="Open Sans"/>
              </a:rPr>
              <a:t>marcomms</a:t>
            </a:r>
            <a:r>
              <a:rPr lang="en-GB" dirty="0" smtClean="0">
                <a:solidFill>
                  <a:schemeClr val="tx1">
                    <a:lumMod val="65000"/>
                    <a:lumOff val="35000"/>
                  </a:schemeClr>
                </a:solidFill>
                <a:latin typeface="Open Sans"/>
              </a:rPr>
              <a:t> and business plans?</a:t>
            </a:r>
          </a:p>
          <a:p>
            <a:pPr marL="285750" indent="-285750">
              <a:buFont typeface="Arial" panose="020B0604020202020204" pitchFamily="34" charset="0"/>
              <a:buChar char="•"/>
            </a:pPr>
            <a:endParaRPr lang="en-GB" dirty="0" smtClean="0">
              <a:solidFill>
                <a:schemeClr val="tx1">
                  <a:lumMod val="65000"/>
                  <a:lumOff val="35000"/>
                </a:schemeClr>
              </a:solidFill>
              <a:latin typeface="Open Sans"/>
            </a:endParaRPr>
          </a:p>
          <a:p>
            <a:pPr marL="285750" indent="-285750">
              <a:buFont typeface="Arial" panose="020B0604020202020204" pitchFamily="34" charset="0"/>
              <a:buChar char="•"/>
            </a:pPr>
            <a:r>
              <a:rPr lang="en-GB" dirty="0" smtClean="0">
                <a:solidFill>
                  <a:schemeClr val="tx1">
                    <a:lumMod val="65000"/>
                    <a:lumOff val="35000"/>
                  </a:schemeClr>
                </a:solidFill>
                <a:latin typeface="Open Sans"/>
              </a:rPr>
              <a:t>How will you make it relevant for senior staff? Do you need senior sponsorship?</a:t>
            </a:r>
          </a:p>
          <a:p>
            <a:pPr marL="285750" indent="-285750">
              <a:buFont typeface="Arial" panose="020B0604020202020204" pitchFamily="34" charset="0"/>
              <a:buChar char="•"/>
            </a:pPr>
            <a:endParaRPr lang="en-GB" dirty="0">
              <a:solidFill>
                <a:schemeClr val="tx1">
                  <a:lumMod val="65000"/>
                  <a:lumOff val="35000"/>
                </a:schemeClr>
              </a:solidFill>
              <a:latin typeface="Open Sans"/>
            </a:endParaRPr>
          </a:p>
          <a:p>
            <a:pPr marL="285750" indent="-285750">
              <a:buFont typeface="Arial" panose="020B0604020202020204" pitchFamily="34" charset="0"/>
              <a:buChar char="•"/>
            </a:pPr>
            <a:r>
              <a:rPr lang="en-GB" dirty="0" smtClean="0">
                <a:solidFill>
                  <a:schemeClr val="tx1">
                    <a:lumMod val="65000"/>
                    <a:lumOff val="35000"/>
                  </a:schemeClr>
                </a:solidFill>
                <a:latin typeface="Open Sans"/>
              </a:rPr>
              <a:t>Can you turn it into an elevator pitch? (towards senior staff)</a:t>
            </a:r>
          </a:p>
        </p:txBody>
      </p:sp>
    </p:spTree>
    <p:extLst>
      <p:ext uri="{BB962C8B-B14F-4D97-AF65-F5344CB8AC3E}">
        <p14:creationId xmlns:p14="http://schemas.microsoft.com/office/powerpoint/2010/main" val="9299961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36"/>
          <p:cNvSpPr/>
          <p:nvPr/>
        </p:nvSpPr>
        <p:spPr>
          <a:xfrm>
            <a:off x="56713" y="4080256"/>
            <a:ext cx="8756134" cy="46166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5400">
                <a:solidFill>
                  <a:srgbClr val="FFFFFF"/>
                </a:solidFill>
                <a:latin typeface="Arial"/>
                <a:ea typeface="Arial"/>
                <a:cs typeface="Arial"/>
                <a:sym typeface="Arial"/>
              </a:defRPr>
            </a:pPr>
            <a:endParaRPr sz="2400" b="1" dirty="0">
              <a:solidFill>
                <a:schemeClr val="bg1"/>
              </a:solidFill>
            </a:endParaRPr>
          </a:p>
        </p:txBody>
      </p:sp>
      <p:sp>
        <p:nvSpPr>
          <p:cNvPr id="9" name="Title 1"/>
          <p:cNvSpPr>
            <a:spLocks noGrp="1"/>
          </p:cNvSpPr>
          <p:nvPr>
            <p:ph type="title"/>
          </p:nvPr>
        </p:nvSpPr>
        <p:spPr>
          <a:xfrm>
            <a:off x="260350" y="206375"/>
            <a:ext cx="8229600" cy="663575"/>
          </a:xfrm>
        </p:spPr>
        <p:txBody>
          <a:bodyPr rtlCol="0"/>
          <a:lstStyle/>
          <a:p>
            <a:pPr algn="l" eaLnBrk="1" fontAlgn="auto" hangingPunct="1">
              <a:spcAft>
                <a:spcPts val="0"/>
              </a:spcAft>
              <a:defRPr/>
            </a:pPr>
            <a:r>
              <a:rPr lang="en-US" sz="2800" b="1" dirty="0" smtClean="0">
                <a:solidFill>
                  <a:schemeClr val="bg1"/>
                </a:solidFill>
                <a:latin typeface="Open Sans"/>
                <a:ea typeface="+mj-ea"/>
                <a:cs typeface="Open Sans"/>
              </a:rPr>
              <a:t>Manchester</a:t>
            </a:r>
            <a:endParaRPr lang="en-US" sz="2800" b="1" dirty="0">
              <a:solidFill>
                <a:schemeClr val="bg1"/>
              </a:solidFill>
              <a:latin typeface="Open Sans"/>
              <a:ea typeface="+mj-ea"/>
              <a:cs typeface="Open Sans"/>
            </a:endParaRPr>
          </a:p>
        </p:txBody>
      </p:sp>
      <p:sp>
        <p:nvSpPr>
          <p:cNvPr id="5" name="Title 1"/>
          <p:cNvSpPr txBox="1">
            <a:spLocks/>
          </p:cNvSpPr>
          <p:nvPr/>
        </p:nvSpPr>
        <p:spPr>
          <a:xfrm>
            <a:off x="260657" y="1936169"/>
            <a:ext cx="8229600" cy="66339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smtClean="0">
                <a:solidFill>
                  <a:schemeClr val="tx1">
                    <a:lumMod val="65000"/>
                    <a:lumOff val="35000"/>
                  </a:schemeClr>
                </a:solidFill>
                <a:latin typeface="Open Sans"/>
                <a:cs typeface="Open Sans"/>
              </a:rPr>
              <a:t>What should a social media strategy not include?</a:t>
            </a:r>
            <a:endParaRPr lang="en-US" sz="3000" b="1" dirty="0">
              <a:solidFill>
                <a:schemeClr val="tx1">
                  <a:lumMod val="65000"/>
                  <a:lumOff val="35000"/>
                </a:schemeClr>
              </a:solidFill>
              <a:latin typeface="Open Sans"/>
              <a:cs typeface="Open Sans"/>
            </a:endParaRPr>
          </a:p>
        </p:txBody>
      </p:sp>
    </p:spTree>
    <p:extLst>
      <p:ext uri="{BB962C8B-B14F-4D97-AF65-F5344CB8AC3E}">
        <p14:creationId xmlns:p14="http://schemas.microsoft.com/office/powerpoint/2010/main" val="30263827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285271" y="278428"/>
            <a:ext cx="9406423" cy="110251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b="1" dirty="0" smtClean="0">
                <a:solidFill>
                  <a:schemeClr val="tx1">
                    <a:lumMod val="65000"/>
                    <a:lumOff val="35000"/>
                  </a:schemeClr>
                </a:solidFill>
                <a:latin typeface="Open Sans"/>
              </a:rPr>
              <a:t>Not for the strategy doc</a:t>
            </a:r>
            <a:endParaRPr lang="en-GB" sz="2800" b="1" dirty="0">
              <a:solidFill>
                <a:schemeClr val="tx1">
                  <a:lumMod val="65000"/>
                  <a:lumOff val="35000"/>
                </a:schemeClr>
              </a:solidFill>
              <a:latin typeface="Open Sans"/>
            </a:endParaRPr>
          </a:p>
        </p:txBody>
      </p:sp>
      <p:sp>
        <p:nvSpPr>
          <p:cNvPr id="7" name="TextBox 6"/>
          <p:cNvSpPr txBox="1"/>
          <p:nvPr/>
        </p:nvSpPr>
        <p:spPr>
          <a:xfrm>
            <a:off x="319984" y="999811"/>
            <a:ext cx="7918896" cy="2031325"/>
          </a:xfrm>
          <a:prstGeom prst="rect">
            <a:avLst/>
          </a:prstGeom>
          <a:noFill/>
        </p:spPr>
        <p:txBody>
          <a:bodyPr wrap="square" rtlCol="0">
            <a:spAutoFit/>
          </a:bodyPr>
          <a:lstStyle/>
          <a:p>
            <a:pPr marL="285750" indent="-285750">
              <a:buFont typeface="Arial" panose="020B0604020202020204" pitchFamily="34" charset="0"/>
              <a:buChar char="•"/>
            </a:pPr>
            <a:r>
              <a:rPr lang="en-GB" dirty="0" smtClean="0">
                <a:solidFill>
                  <a:schemeClr val="tx1">
                    <a:lumMod val="65000"/>
                    <a:lumOff val="35000"/>
                  </a:schemeClr>
                </a:solidFill>
                <a:latin typeface="Open Sans"/>
              </a:rPr>
              <a:t>Details of staff social media policy (reference it, but HR should own it)</a:t>
            </a:r>
          </a:p>
          <a:p>
            <a:endParaRPr lang="en-GB" dirty="0" smtClean="0">
              <a:solidFill>
                <a:schemeClr val="tx1">
                  <a:lumMod val="65000"/>
                  <a:lumOff val="35000"/>
                </a:schemeClr>
              </a:solidFill>
              <a:latin typeface="Open Sans"/>
            </a:endParaRPr>
          </a:p>
          <a:p>
            <a:pPr marL="285750" indent="-285750">
              <a:buFont typeface="Arial" panose="020B0604020202020204" pitchFamily="34" charset="0"/>
              <a:buChar char="•"/>
            </a:pPr>
            <a:r>
              <a:rPr lang="en-GB" dirty="0" smtClean="0">
                <a:solidFill>
                  <a:schemeClr val="tx1">
                    <a:lumMod val="65000"/>
                    <a:lumOff val="35000"/>
                  </a:schemeClr>
                </a:solidFill>
                <a:latin typeface="Open Sans"/>
              </a:rPr>
              <a:t>Granular details of content performance or audience groups – keep it high level</a:t>
            </a:r>
          </a:p>
          <a:p>
            <a:pPr marL="285750" indent="-285750">
              <a:buFont typeface="Arial" panose="020B0604020202020204" pitchFamily="34" charset="0"/>
              <a:buChar char="•"/>
            </a:pPr>
            <a:endParaRPr lang="en-GB" dirty="0" smtClean="0">
              <a:solidFill>
                <a:schemeClr val="tx1">
                  <a:lumMod val="65000"/>
                  <a:lumOff val="35000"/>
                </a:schemeClr>
              </a:solidFill>
              <a:latin typeface="Open Sans"/>
            </a:endParaRPr>
          </a:p>
          <a:p>
            <a:pPr marL="285750" indent="-285750">
              <a:buFont typeface="Arial" panose="020B0604020202020204" pitchFamily="34" charset="0"/>
              <a:buChar char="•"/>
            </a:pPr>
            <a:r>
              <a:rPr lang="en-GB" dirty="0" smtClean="0">
                <a:solidFill>
                  <a:schemeClr val="tx1">
                    <a:lumMod val="65000"/>
                    <a:lumOff val="35000"/>
                  </a:schemeClr>
                </a:solidFill>
                <a:latin typeface="Open Sans"/>
              </a:rPr>
              <a:t>Governance or training information – keep this separate in shared internal areas</a:t>
            </a:r>
          </a:p>
        </p:txBody>
      </p:sp>
    </p:spTree>
    <p:extLst>
      <p:ext uri="{BB962C8B-B14F-4D97-AF65-F5344CB8AC3E}">
        <p14:creationId xmlns:p14="http://schemas.microsoft.com/office/powerpoint/2010/main" val="33165155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87" y="369569"/>
            <a:ext cx="8924815" cy="4266061"/>
          </a:xfrm>
          <a:prstGeom prst="rect">
            <a:avLst/>
          </a:prstGeom>
        </p:spPr>
      </p:pic>
    </p:spTree>
    <p:extLst>
      <p:ext uri="{BB962C8B-B14F-4D97-AF65-F5344CB8AC3E}">
        <p14:creationId xmlns:p14="http://schemas.microsoft.com/office/powerpoint/2010/main" val="6506638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60657" y="205979"/>
            <a:ext cx="8229600" cy="663398"/>
          </a:xfrm>
        </p:spPr>
        <p:txBody>
          <a:bodyPr>
            <a:normAutofit/>
          </a:bodyPr>
          <a:lstStyle/>
          <a:p>
            <a:pPr algn="l"/>
            <a:r>
              <a:rPr lang="en-US" sz="2800" b="1" dirty="0" smtClean="0">
                <a:solidFill>
                  <a:schemeClr val="tx1">
                    <a:lumMod val="65000"/>
                    <a:lumOff val="35000"/>
                  </a:schemeClr>
                </a:solidFill>
                <a:latin typeface="Open Sans"/>
                <a:cs typeface="Open Sans"/>
              </a:rPr>
              <a:t>Key learning </a:t>
            </a:r>
            <a:r>
              <a:rPr lang="en-US" sz="2800" b="1" dirty="0">
                <a:solidFill>
                  <a:schemeClr val="tx1">
                    <a:lumMod val="65000"/>
                    <a:lumOff val="35000"/>
                  </a:schemeClr>
                </a:solidFill>
                <a:latin typeface="Open Sans"/>
                <a:cs typeface="Open Sans"/>
              </a:rPr>
              <a:t>objectives</a:t>
            </a:r>
          </a:p>
        </p:txBody>
      </p:sp>
      <p:sp>
        <p:nvSpPr>
          <p:cNvPr id="7" name="Rectangle 6"/>
          <p:cNvSpPr/>
          <p:nvPr/>
        </p:nvSpPr>
        <p:spPr>
          <a:xfrm>
            <a:off x="210060" y="1141542"/>
            <a:ext cx="8204887" cy="3065455"/>
          </a:xfrm>
          <a:prstGeom prst="rect">
            <a:avLst/>
          </a:prstGeom>
        </p:spPr>
        <p:txBody>
          <a:bodyPr wrap="square">
            <a:spAutoFit/>
          </a:bodyPr>
          <a:lstStyle/>
          <a:p>
            <a:pPr marL="457200" lvl="0" indent="-381000">
              <a:lnSpc>
                <a:spcPct val="115000"/>
              </a:lnSpc>
              <a:buSzPts val="2400"/>
              <a:buChar char="•"/>
            </a:pPr>
            <a:r>
              <a:rPr lang="en-US" sz="2400" dirty="0" smtClean="0">
                <a:solidFill>
                  <a:schemeClr val="tx1">
                    <a:lumMod val="65000"/>
                    <a:lumOff val="35000"/>
                  </a:schemeClr>
                </a:solidFill>
                <a:latin typeface="Open Sans"/>
              </a:rPr>
              <a:t>Actionable insights to help you plan a strategic, long-term way of approaching and using social media within your </a:t>
            </a:r>
            <a:r>
              <a:rPr lang="en-US" sz="2400" dirty="0" err="1" smtClean="0">
                <a:solidFill>
                  <a:schemeClr val="tx1">
                    <a:lumMod val="65000"/>
                    <a:lumOff val="35000"/>
                  </a:schemeClr>
                </a:solidFill>
                <a:latin typeface="Open Sans"/>
              </a:rPr>
              <a:t>organisation</a:t>
            </a:r>
            <a:endParaRPr lang="en-US" sz="2400" dirty="0" smtClean="0">
              <a:solidFill>
                <a:schemeClr val="tx1">
                  <a:lumMod val="65000"/>
                  <a:lumOff val="35000"/>
                </a:schemeClr>
              </a:solidFill>
              <a:latin typeface="Open Sans"/>
            </a:endParaRPr>
          </a:p>
          <a:p>
            <a:pPr marL="76200" lvl="0">
              <a:lnSpc>
                <a:spcPct val="115000"/>
              </a:lnSpc>
              <a:buSzPts val="2400"/>
            </a:pPr>
            <a:endParaRPr lang="en-US" sz="2400" dirty="0">
              <a:solidFill>
                <a:schemeClr val="tx1">
                  <a:lumMod val="65000"/>
                  <a:lumOff val="35000"/>
                </a:schemeClr>
              </a:solidFill>
              <a:latin typeface="Open Sans"/>
            </a:endParaRPr>
          </a:p>
          <a:p>
            <a:pPr marL="457200" lvl="0" indent="-381000">
              <a:lnSpc>
                <a:spcPct val="115000"/>
              </a:lnSpc>
              <a:buSzPts val="2400"/>
              <a:buChar char="•"/>
            </a:pPr>
            <a:r>
              <a:rPr lang="en-US" sz="2400" dirty="0" smtClean="0">
                <a:solidFill>
                  <a:schemeClr val="tx1">
                    <a:lumMod val="65000"/>
                    <a:lumOff val="35000"/>
                  </a:schemeClr>
                </a:solidFill>
                <a:latin typeface="Open Sans"/>
              </a:rPr>
              <a:t>Think about social media in new ways – start making progress straight away whilst working towards larger objectives</a:t>
            </a:r>
            <a:endParaRPr lang="en-US" sz="2400" dirty="0">
              <a:solidFill>
                <a:schemeClr val="tx1">
                  <a:lumMod val="65000"/>
                  <a:lumOff val="35000"/>
                </a:schemeClr>
              </a:solidFill>
              <a:latin typeface="Open Sans"/>
            </a:endParaRPr>
          </a:p>
        </p:txBody>
      </p:sp>
    </p:spTree>
    <p:extLst>
      <p:ext uri="{BB962C8B-B14F-4D97-AF65-F5344CB8AC3E}">
        <p14:creationId xmlns:p14="http://schemas.microsoft.com/office/powerpoint/2010/main" val="3814498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36"/>
          <p:cNvSpPr/>
          <p:nvPr/>
        </p:nvSpPr>
        <p:spPr>
          <a:xfrm>
            <a:off x="56713" y="4080256"/>
            <a:ext cx="8756134" cy="46166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5400">
                <a:solidFill>
                  <a:srgbClr val="FFFFFF"/>
                </a:solidFill>
                <a:latin typeface="Arial"/>
                <a:ea typeface="Arial"/>
                <a:cs typeface="Arial"/>
                <a:sym typeface="Arial"/>
              </a:defRPr>
            </a:pPr>
            <a:endParaRPr sz="2400" b="1" dirty="0">
              <a:solidFill>
                <a:schemeClr val="bg1"/>
              </a:solidFill>
            </a:endParaRPr>
          </a:p>
        </p:txBody>
      </p:sp>
      <p:sp>
        <p:nvSpPr>
          <p:cNvPr id="9" name="Title 1"/>
          <p:cNvSpPr>
            <a:spLocks noGrp="1"/>
          </p:cNvSpPr>
          <p:nvPr>
            <p:ph type="title"/>
          </p:nvPr>
        </p:nvSpPr>
        <p:spPr>
          <a:xfrm>
            <a:off x="260350" y="206375"/>
            <a:ext cx="8229600" cy="663575"/>
          </a:xfrm>
        </p:spPr>
        <p:txBody>
          <a:bodyPr rtlCol="0"/>
          <a:lstStyle/>
          <a:p>
            <a:pPr algn="l" eaLnBrk="1" fontAlgn="auto" hangingPunct="1">
              <a:spcAft>
                <a:spcPts val="0"/>
              </a:spcAft>
              <a:defRPr/>
            </a:pPr>
            <a:r>
              <a:rPr lang="en-US" sz="2800" b="1" dirty="0" smtClean="0">
                <a:solidFill>
                  <a:schemeClr val="bg1"/>
                </a:solidFill>
                <a:latin typeface="Open Sans"/>
                <a:ea typeface="+mj-ea"/>
                <a:cs typeface="Open Sans"/>
              </a:rPr>
              <a:t>Manchester</a:t>
            </a:r>
            <a:endParaRPr lang="en-US" sz="2800" b="1" dirty="0">
              <a:solidFill>
                <a:schemeClr val="bg1"/>
              </a:solidFill>
              <a:latin typeface="Open Sans"/>
              <a:ea typeface="+mj-ea"/>
              <a:cs typeface="Open Sans"/>
            </a:endParaRPr>
          </a:p>
        </p:txBody>
      </p:sp>
      <p:sp>
        <p:nvSpPr>
          <p:cNvPr id="5" name="Title 1"/>
          <p:cNvSpPr txBox="1">
            <a:spLocks/>
          </p:cNvSpPr>
          <p:nvPr/>
        </p:nvSpPr>
        <p:spPr>
          <a:xfrm>
            <a:off x="260657" y="1936169"/>
            <a:ext cx="8229600" cy="66339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smtClean="0">
                <a:solidFill>
                  <a:schemeClr val="tx1">
                    <a:lumMod val="65000"/>
                    <a:lumOff val="35000"/>
                  </a:schemeClr>
                </a:solidFill>
                <a:latin typeface="Open Sans"/>
                <a:cs typeface="Open Sans"/>
              </a:rPr>
              <a:t>Workshop: developing your social strategy</a:t>
            </a:r>
            <a:endParaRPr lang="en-US" sz="3000" b="1" dirty="0">
              <a:solidFill>
                <a:schemeClr val="tx1">
                  <a:lumMod val="65000"/>
                  <a:lumOff val="35000"/>
                </a:schemeClr>
              </a:solidFill>
              <a:latin typeface="Open Sans"/>
              <a:cs typeface="Open Sans"/>
            </a:endParaRPr>
          </a:p>
        </p:txBody>
      </p:sp>
    </p:spTree>
    <p:extLst>
      <p:ext uri="{BB962C8B-B14F-4D97-AF65-F5344CB8AC3E}">
        <p14:creationId xmlns:p14="http://schemas.microsoft.com/office/powerpoint/2010/main" val="31745542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60657" y="2170700"/>
            <a:ext cx="8420764" cy="938259"/>
          </a:xfrm>
        </p:spPr>
        <p:txBody>
          <a:bodyPr>
            <a:noAutofit/>
          </a:bodyPr>
          <a:lstStyle/>
          <a:p>
            <a:pPr algn="l"/>
            <a:r>
              <a:rPr lang="en-US" sz="3000" b="1" dirty="0" smtClean="0">
                <a:solidFill>
                  <a:schemeClr val="tx1">
                    <a:lumMod val="65000"/>
                    <a:lumOff val="35000"/>
                  </a:schemeClr>
                </a:solidFill>
                <a:latin typeface="Open Sans"/>
                <a:cs typeface="Open Sans"/>
              </a:rPr>
              <a:t>Social media campaign and content planning</a:t>
            </a:r>
            <a:endParaRPr lang="en-US" sz="3000" b="1" dirty="0">
              <a:solidFill>
                <a:schemeClr val="tx1">
                  <a:lumMod val="65000"/>
                  <a:lumOff val="35000"/>
                </a:schemeClr>
              </a:solidFill>
              <a:latin typeface="Open Sans"/>
              <a:cs typeface="Open Sans"/>
            </a:endParaRPr>
          </a:p>
        </p:txBody>
      </p:sp>
    </p:spTree>
    <p:extLst>
      <p:ext uri="{BB962C8B-B14F-4D97-AF65-F5344CB8AC3E}">
        <p14:creationId xmlns:p14="http://schemas.microsoft.com/office/powerpoint/2010/main" val="28907464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60657" y="2170700"/>
            <a:ext cx="8420764" cy="938259"/>
          </a:xfrm>
        </p:spPr>
        <p:txBody>
          <a:bodyPr>
            <a:noAutofit/>
          </a:bodyPr>
          <a:lstStyle/>
          <a:p>
            <a:pPr algn="l"/>
            <a:r>
              <a:rPr lang="en-US" sz="3000" b="1" dirty="0">
                <a:solidFill>
                  <a:schemeClr val="tx1">
                    <a:lumMod val="65000"/>
                    <a:lumOff val="35000"/>
                  </a:schemeClr>
                </a:solidFill>
                <a:latin typeface="Open Sans"/>
                <a:cs typeface="Open Sans"/>
              </a:rPr>
              <a:t>W</a:t>
            </a:r>
            <a:r>
              <a:rPr lang="en-US" sz="3000" b="1" dirty="0" smtClean="0">
                <a:solidFill>
                  <a:schemeClr val="tx1">
                    <a:lumMod val="65000"/>
                    <a:lumOff val="35000"/>
                  </a:schemeClr>
                </a:solidFill>
                <a:latin typeface="Open Sans"/>
                <a:cs typeface="Open Sans"/>
              </a:rPr>
              <a:t>hat </a:t>
            </a:r>
            <a:r>
              <a:rPr lang="en-US" sz="3000" b="1" dirty="0">
                <a:solidFill>
                  <a:schemeClr val="tx1">
                    <a:lumMod val="65000"/>
                    <a:lumOff val="35000"/>
                  </a:schemeClr>
                </a:solidFill>
                <a:latin typeface="Open Sans"/>
                <a:cs typeface="Open Sans"/>
              </a:rPr>
              <a:t>tools do you currently use?</a:t>
            </a:r>
          </a:p>
        </p:txBody>
      </p:sp>
    </p:spTree>
    <p:extLst>
      <p:ext uri="{BB962C8B-B14F-4D97-AF65-F5344CB8AC3E}">
        <p14:creationId xmlns:p14="http://schemas.microsoft.com/office/powerpoint/2010/main" val="35940413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60657" y="205979"/>
            <a:ext cx="8229600" cy="663398"/>
          </a:xfrm>
        </p:spPr>
        <p:txBody>
          <a:bodyPr>
            <a:normAutofit/>
          </a:bodyPr>
          <a:lstStyle/>
          <a:p>
            <a:pPr algn="l"/>
            <a:r>
              <a:rPr lang="en-US" sz="2800" b="1" dirty="0">
                <a:solidFill>
                  <a:schemeClr val="tx1">
                    <a:lumMod val="65000"/>
                    <a:lumOff val="35000"/>
                  </a:schemeClr>
                </a:solidFill>
                <a:latin typeface="Open Sans"/>
                <a:cs typeface="Open Sans"/>
              </a:rPr>
              <a:t>Tools for </a:t>
            </a:r>
            <a:r>
              <a:rPr lang="en-US" sz="2800" b="1" dirty="0" smtClean="0">
                <a:solidFill>
                  <a:schemeClr val="tx1">
                    <a:lumMod val="65000"/>
                    <a:lumOff val="35000"/>
                  </a:schemeClr>
                </a:solidFill>
                <a:latin typeface="Open Sans"/>
                <a:cs typeface="Open Sans"/>
              </a:rPr>
              <a:t>planning </a:t>
            </a:r>
            <a:r>
              <a:rPr lang="en-US" sz="2800" b="1" dirty="0">
                <a:solidFill>
                  <a:schemeClr val="tx1">
                    <a:lumMod val="65000"/>
                    <a:lumOff val="35000"/>
                  </a:schemeClr>
                </a:solidFill>
                <a:latin typeface="Open Sans"/>
                <a:cs typeface="Open Sans"/>
              </a:rPr>
              <a:t>your </a:t>
            </a:r>
            <a:r>
              <a:rPr lang="en-US" sz="2800" b="1" dirty="0" smtClean="0">
                <a:solidFill>
                  <a:schemeClr val="tx1">
                    <a:lumMod val="65000"/>
                    <a:lumOff val="35000"/>
                  </a:schemeClr>
                </a:solidFill>
                <a:latin typeface="Open Sans"/>
                <a:cs typeface="Open Sans"/>
              </a:rPr>
              <a:t>content calendar</a:t>
            </a:r>
            <a:endParaRPr lang="en-US" sz="2800" b="1" dirty="0">
              <a:solidFill>
                <a:schemeClr val="tx1">
                  <a:lumMod val="65000"/>
                  <a:lumOff val="35000"/>
                </a:schemeClr>
              </a:solidFill>
              <a:latin typeface="Open Sans"/>
              <a:cs typeface="Open Sans"/>
            </a:endParaRPr>
          </a:p>
        </p:txBody>
      </p:sp>
      <p:sp>
        <p:nvSpPr>
          <p:cNvPr id="4" name="Oval 3"/>
          <p:cNvSpPr/>
          <p:nvPr/>
        </p:nvSpPr>
        <p:spPr>
          <a:xfrm>
            <a:off x="223865" y="1946626"/>
            <a:ext cx="1655652" cy="1655652"/>
          </a:xfrm>
          <a:prstGeom prst="ellipse">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endParaRPr>
          </a:p>
        </p:txBody>
      </p:sp>
      <p:sp>
        <p:nvSpPr>
          <p:cNvPr id="5" name="Oval 4"/>
          <p:cNvSpPr/>
          <p:nvPr/>
        </p:nvSpPr>
        <p:spPr>
          <a:xfrm>
            <a:off x="2592246" y="1946626"/>
            <a:ext cx="1655652" cy="1655652"/>
          </a:xfrm>
          <a:prstGeom prst="ellipse">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endParaRPr>
          </a:p>
        </p:txBody>
      </p:sp>
      <p:sp>
        <p:nvSpPr>
          <p:cNvPr id="6" name="Oval 5"/>
          <p:cNvSpPr/>
          <p:nvPr/>
        </p:nvSpPr>
        <p:spPr>
          <a:xfrm>
            <a:off x="4824494" y="1946626"/>
            <a:ext cx="1655652" cy="1655652"/>
          </a:xfrm>
          <a:prstGeom prst="ellipse">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endParaRPr>
          </a:p>
        </p:txBody>
      </p:sp>
      <p:sp>
        <p:nvSpPr>
          <p:cNvPr id="9" name="TextBox 8"/>
          <p:cNvSpPr txBox="1"/>
          <p:nvPr/>
        </p:nvSpPr>
        <p:spPr>
          <a:xfrm>
            <a:off x="180833" y="2415695"/>
            <a:ext cx="1702185" cy="701731"/>
          </a:xfrm>
          <a:prstGeom prst="rect">
            <a:avLst/>
          </a:prstGeom>
          <a:noFill/>
        </p:spPr>
        <p:txBody>
          <a:bodyPr wrap="square" rtlCol="0">
            <a:spAutoFit/>
          </a:bodyPr>
          <a:lstStyle/>
          <a:p>
            <a:pPr algn="ctr">
              <a:lnSpc>
                <a:spcPct val="110000"/>
              </a:lnSpc>
            </a:pPr>
            <a:r>
              <a:rPr lang="en-US" dirty="0" smtClean="0">
                <a:solidFill>
                  <a:srgbClr val="FFFFFF"/>
                </a:solidFill>
                <a:latin typeface="Open Sans"/>
                <a:cs typeface="Open Sans"/>
              </a:rPr>
              <a:t>Excel /</a:t>
            </a:r>
          </a:p>
          <a:p>
            <a:pPr algn="ctr">
              <a:lnSpc>
                <a:spcPct val="110000"/>
              </a:lnSpc>
            </a:pPr>
            <a:r>
              <a:rPr lang="en-US" dirty="0" smtClean="0">
                <a:solidFill>
                  <a:srgbClr val="FFFFFF"/>
                </a:solidFill>
                <a:latin typeface="Open Sans"/>
                <a:cs typeface="Open Sans"/>
              </a:rPr>
              <a:t>Google Sheet</a:t>
            </a:r>
          </a:p>
        </p:txBody>
      </p:sp>
      <p:sp>
        <p:nvSpPr>
          <p:cNvPr id="11" name="TextBox 10"/>
          <p:cNvSpPr txBox="1"/>
          <p:nvPr/>
        </p:nvSpPr>
        <p:spPr>
          <a:xfrm>
            <a:off x="4825746" y="2383421"/>
            <a:ext cx="1702185" cy="701731"/>
          </a:xfrm>
          <a:prstGeom prst="rect">
            <a:avLst/>
          </a:prstGeom>
          <a:noFill/>
        </p:spPr>
        <p:txBody>
          <a:bodyPr wrap="square" rtlCol="0">
            <a:spAutoFit/>
          </a:bodyPr>
          <a:lstStyle/>
          <a:p>
            <a:pPr algn="ctr">
              <a:lnSpc>
                <a:spcPct val="110000"/>
              </a:lnSpc>
            </a:pPr>
            <a:r>
              <a:rPr lang="en-US" dirty="0" smtClean="0">
                <a:solidFill>
                  <a:srgbClr val="FFFFFF"/>
                </a:solidFill>
                <a:latin typeface="Open Sans"/>
                <a:cs typeface="Open Sans"/>
              </a:rPr>
              <a:t>Project tool – Trello/</a:t>
            </a:r>
            <a:r>
              <a:rPr lang="en-US" dirty="0" err="1" smtClean="0">
                <a:solidFill>
                  <a:srgbClr val="FFFFFF"/>
                </a:solidFill>
                <a:latin typeface="Open Sans"/>
                <a:cs typeface="Open Sans"/>
              </a:rPr>
              <a:t>Airtable</a:t>
            </a:r>
            <a:endParaRPr lang="en-US" dirty="0" smtClean="0">
              <a:solidFill>
                <a:srgbClr val="FFFFFF"/>
              </a:solidFill>
              <a:latin typeface="Open Sans"/>
              <a:cs typeface="Open Sans"/>
            </a:endParaRPr>
          </a:p>
        </p:txBody>
      </p:sp>
      <p:sp>
        <p:nvSpPr>
          <p:cNvPr id="12" name="TextBox 11"/>
          <p:cNvSpPr txBox="1"/>
          <p:nvPr/>
        </p:nvSpPr>
        <p:spPr>
          <a:xfrm>
            <a:off x="2570730" y="2262216"/>
            <a:ext cx="1702185" cy="1006429"/>
          </a:xfrm>
          <a:prstGeom prst="rect">
            <a:avLst/>
          </a:prstGeom>
          <a:noFill/>
        </p:spPr>
        <p:txBody>
          <a:bodyPr wrap="square" rtlCol="0">
            <a:spAutoFit/>
          </a:bodyPr>
          <a:lstStyle/>
          <a:p>
            <a:pPr algn="ctr">
              <a:lnSpc>
                <a:spcPct val="110000"/>
              </a:lnSpc>
            </a:pPr>
            <a:r>
              <a:rPr lang="en-US" dirty="0" smtClean="0">
                <a:solidFill>
                  <a:srgbClr val="FFFFFF"/>
                </a:solidFill>
                <a:latin typeface="Open Sans"/>
                <a:cs typeface="Open Sans"/>
              </a:rPr>
              <a:t>Outlook / Google Calendar</a:t>
            </a:r>
          </a:p>
        </p:txBody>
      </p:sp>
      <p:sp>
        <p:nvSpPr>
          <p:cNvPr id="10" name="Oval 9"/>
          <p:cNvSpPr/>
          <p:nvPr/>
        </p:nvSpPr>
        <p:spPr>
          <a:xfrm>
            <a:off x="6942329" y="1946626"/>
            <a:ext cx="1655652" cy="1655652"/>
          </a:xfrm>
          <a:prstGeom prst="ellipse">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endParaRPr>
          </a:p>
        </p:txBody>
      </p:sp>
      <p:sp>
        <p:nvSpPr>
          <p:cNvPr id="13" name="TextBox 12"/>
          <p:cNvSpPr txBox="1"/>
          <p:nvPr/>
        </p:nvSpPr>
        <p:spPr>
          <a:xfrm>
            <a:off x="6943581" y="2278315"/>
            <a:ext cx="1702185" cy="982833"/>
          </a:xfrm>
          <a:prstGeom prst="rect">
            <a:avLst/>
          </a:prstGeom>
          <a:noFill/>
        </p:spPr>
        <p:txBody>
          <a:bodyPr wrap="square" rtlCol="0">
            <a:spAutoFit/>
          </a:bodyPr>
          <a:lstStyle/>
          <a:p>
            <a:pPr algn="ctr">
              <a:lnSpc>
                <a:spcPct val="110000"/>
              </a:lnSpc>
            </a:pPr>
            <a:r>
              <a:rPr lang="en-US" dirty="0" smtClean="0">
                <a:solidFill>
                  <a:srgbClr val="FFFFFF"/>
                </a:solidFill>
                <a:latin typeface="Open Sans"/>
                <a:cs typeface="Open Sans"/>
              </a:rPr>
              <a:t>Social media tool - Hootsuite</a:t>
            </a:r>
          </a:p>
        </p:txBody>
      </p:sp>
    </p:spTree>
    <p:extLst>
      <p:ext uri="{BB962C8B-B14F-4D97-AF65-F5344CB8AC3E}">
        <p14:creationId xmlns:p14="http://schemas.microsoft.com/office/powerpoint/2010/main" val="2305982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p:bldP spid="12" grpId="0"/>
      <p:bldP spid="10" grpId="0" animBg="1"/>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rotWithShape="1">
          <a:blip r:embed="rId4"/>
          <a:srcRect r="15744" b="15408"/>
          <a:stretch/>
        </p:blipFill>
        <p:spPr>
          <a:xfrm>
            <a:off x="-96818" y="-227100"/>
            <a:ext cx="9509760" cy="5370600"/>
          </a:xfrm>
          <a:prstGeom prst="rect">
            <a:avLst/>
          </a:prstGeom>
        </p:spPr>
      </p:pic>
    </p:spTree>
    <p:extLst>
      <p:ext uri="{BB962C8B-B14F-4D97-AF65-F5344CB8AC3E}">
        <p14:creationId xmlns:p14="http://schemas.microsoft.com/office/powerpoint/2010/main" val="20256169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446748" y="278428"/>
            <a:ext cx="9406423" cy="110251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b="1" dirty="0" smtClean="0">
                <a:solidFill>
                  <a:schemeClr val="tx1">
                    <a:lumMod val="65000"/>
                    <a:lumOff val="35000"/>
                  </a:schemeClr>
                </a:solidFill>
                <a:latin typeface="Open Sans"/>
              </a:rPr>
              <a:t>Pros/cons</a:t>
            </a:r>
            <a:endParaRPr lang="en-GB" sz="2800" b="1" dirty="0">
              <a:solidFill>
                <a:schemeClr val="tx1">
                  <a:lumMod val="65000"/>
                  <a:lumOff val="35000"/>
                </a:schemeClr>
              </a:solidFill>
              <a:latin typeface="Open Sans"/>
            </a:endParaRPr>
          </a:p>
        </p:txBody>
      </p:sp>
      <p:graphicFrame>
        <p:nvGraphicFramePr>
          <p:cNvPr id="6" name="Table 5"/>
          <p:cNvGraphicFramePr>
            <a:graphicFrameLocks noGrp="1"/>
          </p:cNvGraphicFramePr>
          <p:nvPr>
            <p:extLst>
              <p:ext uri="{D42A27DB-BD31-4B8C-83A1-F6EECF244321}">
                <p14:modId xmlns:p14="http://schemas.microsoft.com/office/powerpoint/2010/main" val="2536610782"/>
              </p:ext>
            </p:extLst>
          </p:nvPr>
        </p:nvGraphicFramePr>
        <p:xfrm>
          <a:off x="378339" y="1275606"/>
          <a:ext cx="8439839" cy="3381021"/>
        </p:xfrm>
        <a:graphic>
          <a:graphicData uri="http://schemas.openxmlformats.org/drawingml/2006/table">
            <a:tbl>
              <a:tblPr firstRow="1" bandRow="1">
                <a:tableStyleId>{00A15C55-8517-42AA-B614-E9B94910E393}</a:tableStyleId>
              </a:tblPr>
              <a:tblGrid>
                <a:gridCol w="1564628">
                  <a:extLst>
                    <a:ext uri="{9D8B030D-6E8A-4147-A177-3AD203B41FA5}">
                      <a16:colId xmlns:a16="http://schemas.microsoft.com/office/drawing/2014/main" xmlns="" val="2344511633"/>
                    </a:ext>
                  </a:extLst>
                </a:gridCol>
                <a:gridCol w="2291737">
                  <a:extLst>
                    <a:ext uri="{9D8B030D-6E8A-4147-A177-3AD203B41FA5}">
                      <a16:colId xmlns:a16="http://schemas.microsoft.com/office/drawing/2014/main" xmlns="" val="3393410098"/>
                    </a:ext>
                  </a:extLst>
                </a:gridCol>
                <a:gridCol w="2291737">
                  <a:extLst>
                    <a:ext uri="{9D8B030D-6E8A-4147-A177-3AD203B41FA5}">
                      <a16:colId xmlns:a16="http://schemas.microsoft.com/office/drawing/2014/main" xmlns="" val="1360937055"/>
                    </a:ext>
                  </a:extLst>
                </a:gridCol>
                <a:gridCol w="2291737">
                  <a:extLst>
                    <a:ext uri="{9D8B030D-6E8A-4147-A177-3AD203B41FA5}">
                      <a16:colId xmlns:a16="http://schemas.microsoft.com/office/drawing/2014/main" xmlns="" val="1442658304"/>
                    </a:ext>
                  </a:extLst>
                </a:gridCol>
              </a:tblGrid>
              <a:tr h="812047">
                <a:tc>
                  <a:txBody>
                    <a:bodyPr/>
                    <a:lstStyle/>
                    <a:p>
                      <a:pPr algn="ctr"/>
                      <a:endParaRPr lang="en-GB" sz="1800" dirty="0">
                        <a:latin typeface="Open Sans"/>
                      </a:endParaRPr>
                    </a:p>
                  </a:txBody>
                  <a:tcPr anchor="ctr"/>
                </a:tc>
                <a:tc>
                  <a:txBody>
                    <a:bodyPr/>
                    <a:lstStyle/>
                    <a:p>
                      <a:pPr algn="ctr"/>
                      <a:r>
                        <a:rPr lang="en-GB" sz="1600" dirty="0" smtClean="0">
                          <a:latin typeface="Open Sans"/>
                        </a:rPr>
                        <a:t>Google/Excel </a:t>
                      </a:r>
                    </a:p>
                    <a:p>
                      <a:pPr algn="ctr"/>
                      <a:r>
                        <a:rPr lang="en-GB" sz="1600" dirty="0" smtClean="0">
                          <a:latin typeface="Open Sans"/>
                        </a:rPr>
                        <a:t>Spreadsheet </a:t>
                      </a:r>
                      <a:endParaRPr lang="en-GB" sz="1600" dirty="0">
                        <a:latin typeface="Open Sans"/>
                      </a:endParaRPr>
                    </a:p>
                  </a:txBody>
                  <a:tcPr anchor="ctr"/>
                </a:tc>
                <a:tc>
                  <a:txBody>
                    <a:bodyPr/>
                    <a:lstStyle/>
                    <a:p>
                      <a:pPr algn="ctr"/>
                      <a:r>
                        <a:rPr lang="en-GB" sz="1600" dirty="0" smtClean="0">
                          <a:latin typeface="Open Sans"/>
                        </a:rPr>
                        <a:t>Google/ Outlook</a:t>
                      </a:r>
                      <a:r>
                        <a:rPr lang="en-GB" sz="1600" baseline="0" dirty="0" smtClean="0">
                          <a:latin typeface="Open Sans"/>
                        </a:rPr>
                        <a:t> Calendar</a:t>
                      </a:r>
                      <a:endParaRPr lang="en-GB" sz="1600" dirty="0">
                        <a:latin typeface="Open Sans"/>
                      </a:endParaRPr>
                    </a:p>
                  </a:txBody>
                  <a:tcPr anchor="ctr"/>
                </a:tc>
                <a:tc>
                  <a:txBody>
                    <a:bodyPr/>
                    <a:lstStyle/>
                    <a:p>
                      <a:pPr algn="ctr"/>
                      <a:r>
                        <a:rPr lang="en-GB" sz="1600" dirty="0" smtClean="0">
                          <a:latin typeface="Open Sans"/>
                        </a:rPr>
                        <a:t>Project Management Tool (e.g. Trello)</a:t>
                      </a:r>
                      <a:endParaRPr lang="en-GB" sz="1600" dirty="0">
                        <a:latin typeface="Open Sans"/>
                      </a:endParaRPr>
                    </a:p>
                  </a:txBody>
                  <a:tcPr anchor="ctr"/>
                </a:tc>
                <a:extLst>
                  <a:ext uri="{0D108BD9-81ED-4DB2-BD59-A6C34878D82A}">
                    <a16:rowId xmlns:a16="http://schemas.microsoft.com/office/drawing/2014/main" xmlns="" val="3280631506"/>
                  </a:ext>
                </a:extLst>
              </a:tr>
              <a:tr h="812047">
                <a:tc>
                  <a:txBody>
                    <a:bodyPr/>
                    <a:lstStyle/>
                    <a:p>
                      <a:pPr algn="ctr"/>
                      <a:r>
                        <a:rPr lang="en-GB" sz="1800" b="1" dirty="0" smtClean="0">
                          <a:solidFill>
                            <a:srgbClr val="00B050"/>
                          </a:solidFill>
                          <a:latin typeface="Open Sans"/>
                        </a:rPr>
                        <a:t>Pros</a:t>
                      </a:r>
                      <a:endParaRPr lang="en-GB" sz="1800" b="1" dirty="0">
                        <a:solidFill>
                          <a:srgbClr val="00B050"/>
                        </a:solidFill>
                        <a:latin typeface="Open Sans"/>
                      </a:endParaRPr>
                    </a:p>
                  </a:txBody>
                  <a:tcPr anchor="ctr">
                    <a:solidFill>
                      <a:schemeClr val="accent3">
                        <a:lumMod val="40000"/>
                        <a:lumOff val="60000"/>
                      </a:schemeClr>
                    </a:solidFill>
                  </a:tcPr>
                </a:tc>
                <a:tc>
                  <a:txBody>
                    <a:bodyPr/>
                    <a:lstStyle/>
                    <a:p>
                      <a:pPr algn="ctr"/>
                      <a:r>
                        <a:rPr lang="en-GB" sz="1400" dirty="0" smtClean="0">
                          <a:latin typeface="Open Sans"/>
                        </a:rPr>
                        <a:t>Low</a:t>
                      </a:r>
                      <a:r>
                        <a:rPr lang="en-GB" sz="1400" baseline="0" dirty="0" smtClean="0">
                          <a:latin typeface="Open Sans"/>
                        </a:rPr>
                        <a:t> barrier to entry</a:t>
                      </a:r>
                    </a:p>
                    <a:p>
                      <a:pPr algn="ctr"/>
                      <a:r>
                        <a:rPr lang="en-GB" sz="1400" baseline="0" dirty="0" smtClean="0">
                          <a:latin typeface="Open Sans"/>
                        </a:rPr>
                        <a:t>Simple set up</a:t>
                      </a:r>
                    </a:p>
                    <a:p>
                      <a:pPr algn="ctr"/>
                      <a:r>
                        <a:rPr lang="en-GB" sz="1400" baseline="0" dirty="0" smtClean="0">
                          <a:latin typeface="Open Sans"/>
                        </a:rPr>
                        <a:t>No cost</a:t>
                      </a:r>
                    </a:p>
                    <a:p>
                      <a:pPr algn="ctr"/>
                      <a:r>
                        <a:rPr lang="en-GB" sz="1400" baseline="0" dirty="0" smtClean="0">
                          <a:latin typeface="Open Sans"/>
                        </a:rPr>
                        <a:t>Very flexible</a:t>
                      </a:r>
                      <a:endParaRPr lang="en-GB" sz="1400" dirty="0">
                        <a:latin typeface="Open Sans"/>
                      </a:endParaRPr>
                    </a:p>
                  </a:txBody>
                  <a:tcPr anchor="ctr">
                    <a:solidFill>
                      <a:schemeClr val="accent3">
                        <a:lumMod val="40000"/>
                        <a:lumOff val="60000"/>
                      </a:schemeClr>
                    </a:solidFill>
                  </a:tcPr>
                </a:tc>
                <a:tc>
                  <a:txBody>
                    <a:bodyPr/>
                    <a:lstStyle/>
                    <a:p>
                      <a:pPr algn="ctr"/>
                      <a:r>
                        <a:rPr lang="en-GB" sz="1400" dirty="0" smtClean="0">
                          <a:latin typeface="Open Sans"/>
                        </a:rPr>
                        <a:t>Free and easy to use</a:t>
                      </a:r>
                    </a:p>
                    <a:p>
                      <a:pPr algn="ctr"/>
                      <a:r>
                        <a:rPr lang="en-GB" sz="1400" dirty="0" smtClean="0">
                          <a:latin typeface="Open Sans"/>
                        </a:rPr>
                        <a:t>Mobile</a:t>
                      </a:r>
                      <a:r>
                        <a:rPr lang="en-GB" sz="1400" baseline="0" dirty="0" smtClean="0">
                          <a:latin typeface="Open Sans"/>
                        </a:rPr>
                        <a:t> friendly</a:t>
                      </a:r>
                    </a:p>
                    <a:p>
                      <a:pPr algn="ctr"/>
                      <a:r>
                        <a:rPr lang="en-GB" sz="1400" baseline="0" dirty="0" smtClean="0">
                          <a:latin typeface="Open Sans"/>
                        </a:rPr>
                        <a:t>Easy to share</a:t>
                      </a:r>
                      <a:endParaRPr lang="en-GB" sz="1400" dirty="0" smtClean="0">
                        <a:latin typeface="Open Sans"/>
                      </a:endParaRPr>
                    </a:p>
                  </a:txBody>
                  <a:tcPr anchor="ctr">
                    <a:solidFill>
                      <a:schemeClr val="accent3">
                        <a:lumMod val="40000"/>
                        <a:lumOff val="60000"/>
                      </a:schemeClr>
                    </a:solidFill>
                  </a:tcPr>
                </a:tc>
                <a:tc>
                  <a:txBody>
                    <a:bodyPr/>
                    <a:lstStyle/>
                    <a:p>
                      <a:pPr algn="ctr"/>
                      <a:r>
                        <a:rPr lang="en-GB" sz="1400" dirty="0" smtClean="0">
                          <a:latin typeface="Open Sans"/>
                        </a:rPr>
                        <a:t>Free version has lots</a:t>
                      </a:r>
                      <a:r>
                        <a:rPr lang="en-GB" sz="1400" baseline="0" dirty="0" smtClean="0">
                          <a:latin typeface="Open Sans"/>
                        </a:rPr>
                        <a:t> of features</a:t>
                      </a:r>
                      <a:endParaRPr lang="en-GB" sz="1400" dirty="0" smtClean="0">
                        <a:latin typeface="Open Sans"/>
                      </a:endParaRPr>
                    </a:p>
                    <a:p>
                      <a:pPr algn="ctr"/>
                      <a:r>
                        <a:rPr lang="en-GB" sz="1400" dirty="0" smtClean="0">
                          <a:latin typeface="Open Sans"/>
                        </a:rPr>
                        <a:t>Good for assigning tasks</a:t>
                      </a:r>
                      <a:r>
                        <a:rPr lang="en-GB" sz="1400" baseline="0" dirty="0" smtClean="0">
                          <a:latin typeface="Open Sans"/>
                        </a:rPr>
                        <a:t> and alerts</a:t>
                      </a:r>
                      <a:endParaRPr lang="en-GB" sz="1400" dirty="0">
                        <a:latin typeface="Open Sans"/>
                      </a:endParaRPr>
                    </a:p>
                  </a:txBody>
                  <a:tcPr anchor="ctr">
                    <a:solidFill>
                      <a:schemeClr val="accent3">
                        <a:lumMod val="40000"/>
                        <a:lumOff val="60000"/>
                      </a:schemeClr>
                    </a:solidFill>
                  </a:tcPr>
                </a:tc>
                <a:extLst>
                  <a:ext uri="{0D108BD9-81ED-4DB2-BD59-A6C34878D82A}">
                    <a16:rowId xmlns:a16="http://schemas.microsoft.com/office/drawing/2014/main" xmlns="" val="226399785"/>
                  </a:ext>
                </a:extLst>
              </a:tr>
              <a:tr h="812047">
                <a:tc>
                  <a:txBody>
                    <a:bodyPr/>
                    <a:lstStyle/>
                    <a:p>
                      <a:pPr algn="ctr"/>
                      <a:r>
                        <a:rPr lang="en-GB" sz="1800" b="1" dirty="0" smtClean="0">
                          <a:solidFill>
                            <a:srgbClr val="FF0000"/>
                          </a:solidFill>
                          <a:latin typeface="Open Sans"/>
                        </a:rPr>
                        <a:t>Cons</a:t>
                      </a:r>
                      <a:endParaRPr lang="en-GB" sz="1800" b="1" dirty="0">
                        <a:solidFill>
                          <a:srgbClr val="FF0000"/>
                        </a:solidFill>
                        <a:latin typeface="Open Sans"/>
                      </a:endParaRPr>
                    </a:p>
                  </a:txBody>
                  <a:tcPr anchor="ctr">
                    <a:solidFill>
                      <a:schemeClr val="accent2">
                        <a:lumMod val="20000"/>
                        <a:lumOff val="80000"/>
                      </a:schemeClr>
                    </a:solidFill>
                  </a:tcPr>
                </a:tc>
                <a:tc>
                  <a:txBody>
                    <a:bodyPr/>
                    <a:lstStyle/>
                    <a:p>
                      <a:pPr algn="ctr"/>
                      <a:r>
                        <a:rPr lang="en-GB" sz="1400" dirty="0" smtClean="0">
                          <a:latin typeface="Open Sans"/>
                        </a:rPr>
                        <a:t>Limited scalability</a:t>
                      </a:r>
                    </a:p>
                    <a:p>
                      <a:pPr algn="ctr"/>
                      <a:r>
                        <a:rPr lang="en-GB" sz="1400" dirty="0" smtClean="0">
                          <a:latin typeface="Open Sans"/>
                        </a:rPr>
                        <a:t>Need</a:t>
                      </a:r>
                      <a:r>
                        <a:rPr lang="en-GB" sz="1400" baseline="0" dirty="0" smtClean="0">
                          <a:latin typeface="Open Sans"/>
                        </a:rPr>
                        <a:t> to manage permissions</a:t>
                      </a:r>
                      <a:endParaRPr lang="en-GB" sz="1400" dirty="0">
                        <a:latin typeface="Open Sans"/>
                      </a:endParaRPr>
                    </a:p>
                  </a:txBody>
                  <a:tcPr anchor="ctr">
                    <a:solidFill>
                      <a:schemeClr val="accent2">
                        <a:lumMod val="20000"/>
                        <a:lumOff val="80000"/>
                      </a:schemeClr>
                    </a:solidFill>
                  </a:tcPr>
                </a:tc>
                <a:tc>
                  <a:txBody>
                    <a:bodyPr/>
                    <a:lstStyle/>
                    <a:p>
                      <a:pPr algn="ctr"/>
                      <a:r>
                        <a:rPr lang="en-GB" sz="1400" dirty="0" smtClean="0">
                          <a:latin typeface="Open Sans"/>
                        </a:rPr>
                        <a:t>Limited capability</a:t>
                      </a:r>
                    </a:p>
                    <a:p>
                      <a:pPr algn="ctr"/>
                      <a:r>
                        <a:rPr lang="en-GB" sz="1400" dirty="0" smtClean="0">
                          <a:latin typeface="Open Sans"/>
                        </a:rPr>
                        <a:t>Limited</a:t>
                      </a:r>
                      <a:r>
                        <a:rPr lang="en-GB" sz="1400" baseline="0" dirty="0" smtClean="0">
                          <a:latin typeface="Open Sans"/>
                        </a:rPr>
                        <a:t> collaboration</a:t>
                      </a:r>
                      <a:endParaRPr lang="en-GB" sz="1400" dirty="0">
                        <a:latin typeface="Open Sans"/>
                      </a:endParaRPr>
                    </a:p>
                  </a:txBody>
                  <a:tcPr anchor="ctr">
                    <a:solidFill>
                      <a:schemeClr val="accent2">
                        <a:lumMod val="20000"/>
                        <a:lumOff val="80000"/>
                      </a:schemeClr>
                    </a:solidFill>
                  </a:tcPr>
                </a:tc>
                <a:tc>
                  <a:txBody>
                    <a:bodyPr/>
                    <a:lstStyle/>
                    <a:p>
                      <a:pPr algn="ctr"/>
                      <a:r>
                        <a:rPr lang="en-GB" sz="1400" dirty="0" smtClean="0">
                          <a:latin typeface="Open Sans"/>
                        </a:rPr>
                        <a:t>Adoption period</a:t>
                      </a:r>
                      <a:r>
                        <a:rPr lang="en-GB" sz="1400" baseline="0" dirty="0" smtClean="0">
                          <a:latin typeface="Open Sans"/>
                        </a:rPr>
                        <a:t> required for newbies</a:t>
                      </a:r>
                    </a:p>
                    <a:p>
                      <a:pPr algn="ctr"/>
                      <a:r>
                        <a:rPr lang="en-GB" sz="1400" baseline="0" dirty="0" smtClean="0">
                          <a:latin typeface="Open Sans"/>
                        </a:rPr>
                        <a:t>Not great for scalability</a:t>
                      </a:r>
                      <a:endParaRPr lang="en-GB" sz="1400" dirty="0">
                        <a:latin typeface="Open Sans"/>
                      </a:endParaRPr>
                    </a:p>
                  </a:txBody>
                  <a:tcPr anchor="ctr">
                    <a:solidFill>
                      <a:schemeClr val="accent2">
                        <a:lumMod val="20000"/>
                        <a:lumOff val="80000"/>
                      </a:schemeClr>
                    </a:solidFill>
                  </a:tcPr>
                </a:tc>
                <a:extLst>
                  <a:ext uri="{0D108BD9-81ED-4DB2-BD59-A6C34878D82A}">
                    <a16:rowId xmlns:a16="http://schemas.microsoft.com/office/drawing/2014/main" xmlns="" val="1712067998"/>
                  </a:ext>
                </a:extLst>
              </a:tr>
              <a:tr h="812047">
                <a:tc>
                  <a:txBody>
                    <a:bodyPr/>
                    <a:lstStyle/>
                    <a:p>
                      <a:pPr algn="ctr"/>
                      <a:r>
                        <a:rPr lang="en-GB" sz="1800" b="1" dirty="0" smtClean="0">
                          <a:latin typeface="Open Sans"/>
                        </a:rPr>
                        <a:t>Best for</a:t>
                      </a:r>
                      <a:endParaRPr lang="en-GB" sz="1800" b="1" dirty="0">
                        <a:latin typeface="Open Sans"/>
                      </a:endParaRPr>
                    </a:p>
                  </a:txBody>
                  <a:tcPr anchor="ctr"/>
                </a:tc>
                <a:tc>
                  <a:txBody>
                    <a:bodyPr/>
                    <a:lstStyle/>
                    <a:p>
                      <a:pPr algn="ctr"/>
                      <a:r>
                        <a:rPr lang="en-GB" sz="1400" i="1" dirty="0" smtClean="0">
                          <a:latin typeface="Open Sans"/>
                        </a:rPr>
                        <a:t>Spreadsheet fans or small teams looking for flexible option</a:t>
                      </a:r>
                      <a:endParaRPr lang="en-GB" sz="1400" i="1" dirty="0">
                        <a:latin typeface="Open Sans"/>
                      </a:endParaRPr>
                    </a:p>
                  </a:txBody>
                  <a:tcPr anchor="ctr"/>
                </a:tc>
                <a:tc>
                  <a:txBody>
                    <a:bodyPr/>
                    <a:lstStyle/>
                    <a:p>
                      <a:pPr algn="ctr"/>
                      <a:r>
                        <a:rPr lang="en-GB" sz="1400" i="1" dirty="0" smtClean="0">
                          <a:latin typeface="Open Sans"/>
                        </a:rPr>
                        <a:t>Team of one who feels confident operating with basic level of detail</a:t>
                      </a:r>
                    </a:p>
                  </a:txBody>
                  <a:tcPr anchor="ctr"/>
                </a:tc>
                <a:tc>
                  <a:txBody>
                    <a:bodyPr/>
                    <a:lstStyle/>
                    <a:p>
                      <a:pPr algn="ctr"/>
                      <a:r>
                        <a:rPr lang="en-GB" sz="1400" i="1" dirty="0" smtClean="0">
                          <a:latin typeface="Open Sans"/>
                        </a:rPr>
                        <a:t>Teams with lots of contributors who are willing to adopt the tool </a:t>
                      </a:r>
                      <a:endParaRPr lang="en-GB" sz="1400" i="1" dirty="0">
                        <a:latin typeface="Open Sans"/>
                      </a:endParaRPr>
                    </a:p>
                  </a:txBody>
                  <a:tcPr anchor="ctr"/>
                </a:tc>
                <a:extLst>
                  <a:ext uri="{0D108BD9-81ED-4DB2-BD59-A6C34878D82A}">
                    <a16:rowId xmlns:a16="http://schemas.microsoft.com/office/drawing/2014/main" xmlns="" val="769258414"/>
                  </a:ext>
                </a:extLst>
              </a:tr>
            </a:tbl>
          </a:graphicData>
        </a:graphic>
      </p:graphicFrame>
    </p:spTree>
    <p:extLst>
      <p:ext uri="{BB962C8B-B14F-4D97-AF65-F5344CB8AC3E}">
        <p14:creationId xmlns:p14="http://schemas.microsoft.com/office/powerpoint/2010/main" val="7586472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758236" y="278428"/>
            <a:ext cx="9406423" cy="110251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b="1" dirty="0" smtClean="0">
                <a:solidFill>
                  <a:schemeClr val="tx1">
                    <a:lumMod val="65000"/>
                    <a:lumOff val="35000"/>
                  </a:schemeClr>
                </a:solidFill>
                <a:latin typeface="Open Sans"/>
              </a:rPr>
              <a:t>Staying organised</a:t>
            </a:r>
            <a:endParaRPr lang="en-GB" sz="2800" b="1" dirty="0">
              <a:solidFill>
                <a:schemeClr val="tx1">
                  <a:lumMod val="65000"/>
                  <a:lumOff val="35000"/>
                </a:schemeClr>
              </a:solidFill>
              <a:latin typeface="Open Sans"/>
            </a:endParaRPr>
          </a:p>
        </p:txBody>
      </p:sp>
      <p:sp>
        <p:nvSpPr>
          <p:cNvPr id="7" name="TextBox 6"/>
          <p:cNvSpPr txBox="1"/>
          <p:nvPr/>
        </p:nvSpPr>
        <p:spPr>
          <a:xfrm>
            <a:off x="319984" y="999811"/>
            <a:ext cx="7918896" cy="2585323"/>
          </a:xfrm>
          <a:prstGeom prst="rect">
            <a:avLst/>
          </a:prstGeom>
          <a:noFill/>
        </p:spPr>
        <p:txBody>
          <a:bodyPr wrap="square" rtlCol="0">
            <a:spAutoFit/>
          </a:bodyPr>
          <a:lstStyle/>
          <a:p>
            <a:pPr marL="285750" indent="-285750">
              <a:buFont typeface="Arial" panose="020B0604020202020204" pitchFamily="34" charset="0"/>
              <a:buChar char="•"/>
            </a:pPr>
            <a:r>
              <a:rPr lang="en-GB" dirty="0" smtClean="0">
                <a:solidFill>
                  <a:schemeClr val="tx1">
                    <a:lumMod val="65000"/>
                    <a:lumOff val="35000"/>
                  </a:schemeClr>
                </a:solidFill>
                <a:latin typeface="Open Sans"/>
              </a:rPr>
              <a:t>Who will be </a:t>
            </a:r>
            <a:r>
              <a:rPr lang="en-GB" dirty="0">
                <a:solidFill>
                  <a:schemeClr val="tx1">
                    <a:lumMod val="65000"/>
                    <a:lumOff val="35000"/>
                  </a:schemeClr>
                </a:solidFill>
                <a:latin typeface="Open Sans"/>
              </a:rPr>
              <a:t>responsible for updating the </a:t>
            </a:r>
            <a:r>
              <a:rPr lang="en-GB" dirty="0" smtClean="0">
                <a:solidFill>
                  <a:schemeClr val="tx1">
                    <a:lumMod val="65000"/>
                    <a:lumOff val="35000"/>
                  </a:schemeClr>
                </a:solidFill>
                <a:latin typeface="Open Sans"/>
              </a:rPr>
              <a:t>calendar?</a:t>
            </a:r>
          </a:p>
          <a:p>
            <a:endParaRPr lang="en-GB" dirty="0" smtClean="0">
              <a:solidFill>
                <a:schemeClr val="tx1">
                  <a:lumMod val="65000"/>
                  <a:lumOff val="35000"/>
                </a:schemeClr>
              </a:solidFill>
              <a:latin typeface="Open Sans"/>
            </a:endParaRPr>
          </a:p>
          <a:p>
            <a:pPr marL="285750" indent="-285750">
              <a:buFont typeface="Arial" panose="020B0604020202020204" pitchFamily="34" charset="0"/>
              <a:buChar char="•"/>
            </a:pPr>
            <a:r>
              <a:rPr lang="en-GB" dirty="0" smtClean="0">
                <a:solidFill>
                  <a:schemeClr val="tx1">
                    <a:lumMod val="65000"/>
                    <a:lumOff val="35000"/>
                  </a:schemeClr>
                </a:solidFill>
                <a:latin typeface="Open Sans"/>
              </a:rPr>
              <a:t>Do </a:t>
            </a:r>
            <a:r>
              <a:rPr lang="en-GB" dirty="0">
                <a:solidFill>
                  <a:schemeClr val="tx1">
                    <a:lumMod val="65000"/>
                    <a:lumOff val="35000"/>
                  </a:schemeClr>
                </a:solidFill>
                <a:latin typeface="Open Sans"/>
              </a:rPr>
              <a:t>the posts need to be approved by someone before going live? </a:t>
            </a:r>
            <a:endParaRPr lang="en-GB" dirty="0" smtClean="0">
              <a:solidFill>
                <a:schemeClr val="tx1">
                  <a:lumMod val="65000"/>
                  <a:lumOff val="35000"/>
                </a:schemeClr>
              </a:solidFill>
              <a:latin typeface="Open Sans"/>
            </a:endParaRPr>
          </a:p>
          <a:p>
            <a:endParaRPr lang="en-GB" dirty="0" smtClean="0">
              <a:solidFill>
                <a:schemeClr val="tx1">
                  <a:lumMod val="65000"/>
                  <a:lumOff val="35000"/>
                </a:schemeClr>
              </a:solidFill>
              <a:latin typeface="Open Sans"/>
            </a:endParaRPr>
          </a:p>
          <a:p>
            <a:pPr marL="285750" indent="-285750">
              <a:buFont typeface="Arial" panose="020B0604020202020204" pitchFamily="34" charset="0"/>
              <a:buChar char="•"/>
            </a:pPr>
            <a:r>
              <a:rPr lang="en-GB" dirty="0" smtClean="0">
                <a:solidFill>
                  <a:schemeClr val="tx1">
                    <a:lumMod val="65000"/>
                    <a:lumOff val="35000"/>
                  </a:schemeClr>
                </a:solidFill>
                <a:latin typeface="Open Sans"/>
              </a:rPr>
              <a:t>If yes, who will be </a:t>
            </a:r>
            <a:r>
              <a:rPr lang="en-GB" dirty="0">
                <a:solidFill>
                  <a:schemeClr val="tx1">
                    <a:lumMod val="65000"/>
                    <a:lumOff val="35000"/>
                  </a:schemeClr>
                </a:solidFill>
                <a:latin typeface="Open Sans"/>
              </a:rPr>
              <a:t>responsible for proofreading, sourcing </a:t>
            </a:r>
            <a:r>
              <a:rPr lang="en-GB" dirty="0" smtClean="0">
                <a:solidFill>
                  <a:schemeClr val="tx1">
                    <a:lumMod val="65000"/>
                    <a:lumOff val="35000"/>
                  </a:schemeClr>
                </a:solidFill>
                <a:latin typeface="Open Sans"/>
              </a:rPr>
              <a:t>images, scheduling, etc.?</a:t>
            </a:r>
          </a:p>
          <a:p>
            <a:endParaRPr lang="en-GB" dirty="0" smtClean="0">
              <a:solidFill>
                <a:schemeClr val="tx1">
                  <a:lumMod val="65000"/>
                  <a:lumOff val="35000"/>
                </a:schemeClr>
              </a:solidFill>
              <a:latin typeface="Open Sans"/>
            </a:endParaRPr>
          </a:p>
          <a:p>
            <a:pPr marL="285750" indent="-285750">
              <a:buFont typeface="Arial" panose="020B0604020202020204" pitchFamily="34" charset="0"/>
              <a:buChar char="•"/>
            </a:pPr>
            <a:r>
              <a:rPr lang="en-GB" dirty="0" smtClean="0">
                <a:solidFill>
                  <a:schemeClr val="tx1">
                    <a:lumMod val="65000"/>
                    <a:lumOff val="35000"/>
                  </a:schemeClr>
                </a:solidFill>
                <a:latin typeface="Open Sans"/>
              </a:rPr>
              <a:t>Archive/hide old sections but be sure to keep the parts that will come in useful for next years calendar</a:t>
            </a:r>
          </a:p>
        </p:txBody>
      </p:sp>
    </p:spTree>
    <p:extLst>
      <p:ext uri="{BB962C8B-B14F-4D97-AF65-F5344CB8AC3E}">
        <p14:creationId xmlns:p14="http://schemas.microsoft.com/office/powerpoint/2010/main" val="42584997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00025" y="137755"/>
            <a:ext cx="9406423" cy="110251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dirty="0" smtClean="0">
                <a:solidFill>
                  <a:schemeClr val="tx1">
                    <a:lumMod val="65000"/>
                    <a:lumOff val="35000"/>
                  </a:schemeClr>
                </a:solidFill>
                <a:latin typeface="Open Sans"/>
              </a:rPr>
              <a:t>8 </a:t>
            </a:r>
            <a:r>
              <a:rPr lang="en-GB" sz="2800" b="1" dirty="0">
                <a:solidFill>
                  <a:schemeClr val="tx1">
                    <a:lumMod val="65000"/>
                    <a:lumOff val="35000"/>
                  </a:schemeClr>
                </a:solidFill>
                <a:latin typeface="Open Sans"/>
              </a:rPr>
              <a:t>step process for effective social media </a:t>
            </a:r>
            <a:r>
              <a:rPr lang="en-GB" sz="2800" b="1" dirty="0" smtClean="0">
                <a:solidFill>
                  <a:schemeClr val="tx1">
                    <a:lumMod val="65000"/>
                    <a:lumOff val="35000"/>
                  </a:schemeClr>
                </a:solidFill>
                <a:latin typeface="Open Sans"/>
              </a:rPr>
              <a:t>campaign </a:t>
            </a:r>
            <a:r>
              <a:rPr lang="en-GB" sz="2800" b="1" dirty="0">
                <a:solidFill>
                  <a:schemeClr val="tx1">
                    <a:lumMod val="65000"/>
                    <a:lumOff val="35000"/>
                  </a:schemeClr>
                </a:solidFill>
                <a:latin typeface="Open Sans"/>
              </a:rPr>
              <a:t>planning</a:t>
            </a:r>
          </a:p>
        </p:txBody>
      </p:sp>
      <p:sp>
        <p:nvSpPr>
          <p:cNvPr id="7" name="TextBox 6"/>
          <p:cNvSpPr txBox="1"/>
          <p:nvPr/>
        </p:nvSpPr>
        <p:spPr>
          <a:xfrm>
            <a:off x="2108952" y="682379"/>
            <a:ext cx="7918896" cy="4801314"/>
          </a:xfrm>
          <a:prstGeom prst="rect">
            <a:avLst/>
          </a:prstGeom>
          <a:noFill/>
        </p:spPr>
        <p:txBody>
          <a:bodyPr wrap="square" rtlCol="0">
            <a:spAutoFit/>
          </a:bodyPr>
          <a:lstStyle/>
          <a:p>
            <a:pPr marL="342900" indent="-342900">
              <a:buAutoNum type="arabicPeriod"/>
            </a:pPr>
            <a:r>
              <a:rPr lang="en-GB" dirty="0" smtClean="0">
                <a:solidFill>
                  <a:schemeClr val="tx1">
                    <a:lumMod val="65000"/>
                    <a:lumOff val="35000"/>
                  </a:schemeClr>
                </a:solidFill>
                <a:latin typeface="Open Sans"/>
              </a:rPr>
              <a:t>Goals</a:t>
            </a:r>
          </a:p>
          <a:p>
            <a:pPr marL="342900" indent="-342900">
              <a:buAutoNum type="arabicPeriod"/>
            </a:pPr>
            <a:endParaRPr lang="en-GB" dirty="0" smtClean="0">
              <a:solidFill>
                <a:schemeClr val="tx1">
                  <a:lumMod val="65000"/>
                  <a:lumOff val="35000"/>
                </a:schemeClr>
              </a:solidFill>
              <a:latin typeface="Open Sans"/>
            </a:endParaRPr>
          </a:p>
          <a:p>
            <a:pPr marL="342900" indent="-342900">
              <a:buAutoNum type="arabicPeriod"/>
            </a:pPr>
            <a:r>
              <a:rPr lang="en-GB" dirty="0" smtClean="0">
                <a:solidFill>
                  <a:schemeClr val="tx1">
                    <a:lumMod val="65000"/>
                    <a:lumOff val="35000"/>
                  </a:schemeClr>
                </a:solidFill>
                <a:latin typeface="Open Sans"/>
              </a:rPr>
              <a:t>Theme and concept</a:t>
            </a:r>
          </a:p>
          <a:p>
            <a:pPr marL="342900" indent="-342900">
              <a:buAutoNum type="arabicPeriod"/>
            </a:pPr>
            <a:endParaRPr lang="en-GB" dirty="0" smtClean="0">
              <a:solidFill>
                <a:schemeClr val="tx1">
                  <a:lumMod val="65000"/>
                  <a:lumOff val="35000"/>
                </a:schemeClr>
              </a:solidFill>
              <a:latin typeface="Open Sans"/>
            </a:endParaRPr>
          </a:p>
          <a:p>
            <a:pPr marL="342900" indent="-342900">
              <a:buAutoNum type="arabicPeriod"/>
            </a:pPr>
            <a:r>
              <a:rPr lang="en-GB" dirty="0" smtClean="0">
                <a:solidFill>
                  <a:schemeClr val="tx1">
                    <a:lumMod val="65000"/>
                    <a:lumOff val="35000"/>
                  </a:schemeClr>
                </a:solidFill>
                <a:latin typeface="Open Sans"/>
              </a:rPr>
              <a:t>Audience</a:t>
            </a:r>
          </a:p>
          <a:p>
            <a:pPr marL="342900" indent="-342900">
              <a:buAutoNum type="arabicPeriod"/>
            </a:pPr>
            <a:endParaRPr lang="en-GB" dirty="0" smtClean="0">
              <a:solidFill>
                <a:schemeClr val="tx1">
                  <a:lumMod val="65000"/>
                  <a:lumOff val="35000"/>
                </a:schemeClr>
              </a:solidFill>
              <a:latin typeface="Open Sans"/>
            </a:endParaRPr>
          </a:p>
          <a:p>
            <a:pPr marL="342900" indent="-342900">
              <a:buAutoNum type="arabicPeriod"/>
            </a:pPr>
            <a:r>
              <a:rPr lang="en-GB" dirty="0" smtClean="0">
                <a:solidFill>
                  <a:schemeClr val="tx1">
                    <a:lumMod val="65000"/>
                    <a:lumOff val="35000"/>
                  </a:schemeClr>
                </a:solidFill>
                <a:latin typeface="Open Sans"/>
              </a:rPr>
              <a:t>Creative / voice</a:t>
            </a:r>
          </a:p>
          <a:p>
            <a:pPr marL="342900" indent="-342900">
              <a:buAutoNum type="arabicPeriod"/>
            </a:pPr>
            <a:endParaRPr lang="en-GB" dirty="0" smtClean="0">
              <a:solidFill>
                <a:schemeClr val="tx1">
                  <a:lumMod val="65000"/>
                  <a:lumOff val="35000"/>
                </a:schemeClr>
              </a:solidFill>
              <a:latin typeface="Open Sans"/>
            </a:endParaRPr>
          </a:p>
          <a:p>
            <a:pPr marL="342900" indent="-342900">
              <a:buAutoNum type="arabicPeriod"/>
            </a:pPr>
            <a:r>
              <a:rPr lang="en-GB" dirty="0" smtClean="0">
                <a:solidFill>
                  <a:schemeClr val="tx1">
                    <a:lumMod val="65000"/>
                    <a:lumOff val="35000"/>
                  </a:schemeClr>
                </a:solidFill>
                <a:latin typeface="Open Sans"/>
              </a:rPr>
              <a:t>Engagement and response</a:t>
            </a:r>
          </a:p>
          <a:p>
            <a:pPr marL="342900" indent="-342900">
              <a:buAutoNum type="arabicPeriod"/>
            </a:pPr>
            <a:endParaRPr lang="en-GB" dirty="0" smtClean="0">
              <a:solidFill>
                <a:schemeClr val="tx1">
                  <a:lumMod val="65000"/>
                  <a:lumOff val="35000"/>
                </a:schemeClr>
              </a:solidFill>
              <a:latin typeface="Open Sans"/>
            </a:endParaRPr>
          </a:p>
          <a:p>
            <a:pPr marL="342900" indent="-342900">
              <a:buAutoNum type="arabicPeriod"/>
            </a:pPr>
            <a:r>
              <a:rPr lang="en-GB" dirty="0" smtClean="0">
                <a:solidFill>
                  <a:schemeClr val="tx1">
                    <a:lumMod val="65000"/>
                    <a:lumOff val="35000"/>
                  </a:schemeClr>
                </a:solidFill>
                <a:latin typeface="Open Sans"/>
              </a:rPr>
              <a:t>Timeline</a:t>
            </a:r>
          </a:p>
          <a:p>
            <a:pPr marL="342900" indent="-342900">
              <a:buAutoNum type="arabicPeriod"/>
            </a:pPr>
            <a:endParaRPr lang="en-GB" dirty="0" smtClean="0">
              <a:solidFill>
                <a:schemeClr val="tx1">
                  <a:lumMod val="65000"/>
                  <a:lumOff val="35000"/>
                </a:schemeClr>
              </a:solidFill>
              <a:latin typeface="Open Sans"/>
            </a:endParaRPr>
          </a:p>
          <a:p>
            <a:pPr marL="342900" indent="-342900">
              <a:buAutoNum type="arabicPeriod"/>
            </a:pPr>
            <a:r>
              <a:rPr lang="en-GB" dirty="0" smtClean="0">
                <a:solidFill>
                  <a:schemeClr val="tx1">
                    <a:lumMod val="65000"/>
                    <a:lumOff val="35000"/>
                  </a:schemeClr>
                </a:solidFill>
                <a:latin typeface="Open Sans"/>
              </a:rPr>
              <a:t>Measurement</a:t>
            </a:r>
          </a:p>
          <a:p>
            <a:pPr marL="342900" indent="-342900">
              <a:buAutoNum type="arabicPeriod"/>
            </a:pPr>
            <a:endParaRPr lang="en-GB" dirty="0" smtClean="0">
              <a:solidFill>
                <a:schemeClr val="tx1">
                  <a:lumMod val="65000"/>
                  <a:lumOff val="35000"/>
                </a:schemeClr>
              </a:solidFill>
              <a:latin typeface="Open Sans"/>
            </a:endParaRPr>
          </a:p>
          <a:p>
            <a:pPr marL="342900" indent="-342900">
              <a:buAutoNum type="arabicPeriod"/>
            </a:pPr>
            <a:r>
              <a:rPr lang="en-GB" dirty="0" smtClean="0">
                <a:solidFill>
                  <a:schemeClr val="tx1">
                    <a:lumMod val="65000"/>
                    <a:lumOff val="35000"/>
                  </a:schemeClr>
                </a:solidFill>
                <a:latin typeface="Open Sans"/>
              </a:rPr>
              <a:t>What’s next?</a:t>
            </a:r>
          </a:p>
          <a:p>
            <a:pPr marL="285750" indent="-285750">
              <a:buFont typeface="Arial" panose="020B0604020202020204" pitchFamily="34" charset="0"/>
              <a:buChar char="•"/>
            </a:pPr>
            <a:endParaRPr lang="en-GB" dirty="0">
              <a:solidFill>
                <a:schemeClr val="tx1">
                  <a:lumMod val="65000"/>
                  <a:lumOff val="35000"/>
                </a:schemeClr>
              </a:solidFill>
              <a:latin typeface="Open Sans"/>
            </a:endParaRPr>
          </a:p>
          <a:p>
            <a:pPr marL="285750" indent="-285750">
              <a:buFont typeface="Arial" panose="020B0604020202020204" pitchFamily="34" charset="0"/>
              <a:buChar char="•"/>
            </a:pPr>
            <a:endParaRPr lang="en-GB" dirty="0" smtClean="0">
              <a:solidFill>
                <a:schemeClr val="tx1">
                  <a:lumMod val="65000"/>
                  <a:lumOff val="35000"/>
                </a:schemeClr>
              </a:solidFill>
              <a:latin typeface="Open Sans"/>
            </a:endParaRPr>
          </a:p>
        </p:txBody>
      </p:sp>
    </p:spTree>
    <p:extLst>
      <p:ext uri="{BB962C8B-B14F-4D97-AF65-F5344CB8AC3E}">
        <p14:creationId xmlns:p14="http://schemas.microsoft.com/office/powerpoint/2010/main" val="38772340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60657" y="2170700"/>
            <a:ext cx="8420764" cy="938259"/>
          </a:xfrm>
        </p:spPr>
        <p:txBody>
          <a:bodyPr>
            <a:normAutofit/>
          </a:bodyPr>
          <a:lstStyle/>
          <a:p>
            <a:pPr algn="l"/>
            <a:r>
              <a:rPr lang="en-US" sz="2800" b="1" dirty="0" smtClean="0">
                <a:solidFill>
                  <a:schemeClr val="tx1">
                    <a:lumMod val="65000"/>
                    <a:lumOff val="35000"/>
                  </a:schemeClr>
                </a:solidFill>
                <a:latin typeface="Open Sans"/>
                <a:cs typeface="Open Sans"/>
              </a:rPr>
              <a:t>Moving beyond Facebook and Twitter</a:t>
            </a:r>
            <a:endParaRPr lang="en-US" sz="2800" b="1" dirty="0">
              <a:solidFill>
                <a:schemeClr val="tx1">
                  <a:lumMod val="65000"/>
                  <a:lumOff val="35000"/>
                </a:schemeClr>
              </a:solidFill>
              <a:latin typeface="Open Sans"/>
              <a:cs typeface="Open Sans"/>
            </a:endParaRPr>
          </a:p>
        </p:txBody>
      </p:sp>
    </p:spTree>
    <p:extLst>
      <p:ext uri="{BB962C8B-B14F-4D97-AF65-F5344CB8AC3E}">
        <p14:creationId xmlns:p14="http://schemas.microsoft.com/office/powerpoint/2010/main" val="16149832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60657" y="205979"/>
            <a:ext cx="8229600" cy="663398"/>
          </a:xfrm>
        </p:spPr>
        <p:txBody>
          <a:bodyPr>
            <a:normAutofit/>
          </a:bodyPr>
          <a:lstStyle/>
          <a:p>
            <a:pPr algn="l"/>
            <a:r>
              <a:rPr lang="en-US" sz="2800" b="1" dirty="0" smtClean="0">
                <a:solidFill>
                  <a:schemeClr val="tx1">
                    <a:lumMod val="65000"/>
                    <a:lumOff val="35000"/>
                  </a:schemeClr>
                </a:solidFill>
                <a:latin typeface="Open Sans"/>
                <a:cs typeface="Open Sans"/>
              </a:rPr>
              <a:t>The evolution of social media</a:t>
            </a:r>
            <a:endParaRPr lang="en-US" sz="2800" b="1" dirty="0">
              <a:solidFill>
                <a:schemeClr val="tx1">
                  <a:lumMod val="65000"/>
                  <a:lumOff val="35000"/>
                </a:schemeClr>
              </a:solidFill>
              <a:latin typeface="Open Sans"/>
              <a:cs typeface="Open Sans"/>
            </a:endParaRPr>
          </a:p>
        </p:txBody>
      </p:sp>
      <p:grpSp>
        <p:nvGrpSpPr>
          <p:cNvPr id="4" name="Google Shape;375;p61"/>
          <p:cNvGrpSpPr/>
          <p:nvPr/>
        </p:nvGrpSpPr>
        <p:grpSpPr>
          <a:xfrm>
            <a:off x="0" y="2270638"/>
            <a:ext cx="9275173" cy="756300"/>
            <a:chOff x="0" y="778727"/>
            <a:chExt cx="9275173" cy="756300"/>
          </a:xfrm>
        </p:grpSpPr>
        <p:sp>
          <p:nvSpPr>
            <p:cNvPr id="5" name="Google Shape;376;p61"/>
            <p:cNvSpPr/>
            <p:nvPr/>
          </p:nvSpPr>
          <p:spPr>
            <a:xfrm>
              <a:off x="0" y="778727"/>
              <a:ext cx="1790700" cy="756300"/>
            </a:xfrm>
            <a:prstGeom prst="chevron">
              <a:avLst>
                <a:gd name="adj" fmla="val 50000"/>
              </a:avLst>
            </a:prstGeom>
            <a:solidFill>
              <a:srgbClr val="49ACC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Arial"/>
                <a:cs typeface="Arial"/>
                <a:sym typeface="Arial"/>
              </a:endParaRPr>
            </a:p>
          </p:txBody>
        </p:sp>
        <p:sp>
          <p:nvSpPr>
            <p:cNvPr id="6" name="Google Shape;377;p61"/>
            <p:cNvSpPr txBox="1"/>
            <p:nvPr/>
          </p:nvSpPr>
          <p:spPr>
            <a:xfrm>
              <a:off x="378152" y="778727"/>
              <a:ext cx="1034400" cy="756300"/>
            </a:xfrm>
            <a:prstGeom prst="rect">
              <a:avLst/>
            </a:prstGeom>
            <a:noFill/>
            <a:ln>
              <a:noFill/>
            </a:ln>
          </p:spPr>
          <p:txBody>
            <a:bodyPr spcFirstLastPara="1" wrap="square" lIns="48000" tIns="16000" rIns="16000" bIns="160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dirty="0">
                  <a:solidFill>
                    <a:schemeClr val="lt1"/>
                  </a:solidFill>
                  <a:latin typeface="Open Sans"/>
                  <a:ea typeface="Arial"/>
                  <a:cs typeface="Arial"/>
                  <a:sym typeface="Arial"/>
                </a:rPr>
                <a:t>Reconnecting&amp; developing online self</a:t>
              </a:r>
              <a:endParaRPr sz="1200" b="0" i="0" u="none" strike="noStrike" cap="none" dirty="0">
                <a:solidFill>
                  <a:schemeClr val="lt1"/>
                </a:solidFill>
                <a:latin typeface="Open Sans"/>
                <a:ea typeface="Arial"/>
                <a:cs typeface="Arial"/>
                <a:sym typeface="Arial"/>
              </a:endParaRPr>
            </a:p>
          </p:txBody>
        </p:sp>
        <p:sp>
          <p:nvSpPr>
            <p:cNvPr id="8" name="Google Shape;378;p61"/>
            <p:cNvSpPr/>
            <p:nvPr/>
          </p:nvSpPr>
          <p:spPr>
            <a:xfrm>
              <a:off x="1462629" y="817199"/>
              <a:ext cx="1698300" cy="679500"/>
            </a:xfrm>
            <a:prstGeom prst="chevron">
              <a:avLst>
                <a:gd name="adj" fmla="val 50000"/>
              </a:avLst>
            </a:prstGeom>
            <a:solidFill>
              <a:srgbClr val="962E5D"/>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Arial"/>
                <a:cs typeface="Arial"/>
                <a:sym typeface="Arial"/>
              </a:endParaRPr>
            </a:p>
          </p:txBody>
        </p:sp>
        <p:sp>
          <p:nvSpPr>
            <p:cNvPr id="9" name="Google Shape;379;p61"/>
            <p:cNvSpPr txBox="1"/>
            <p:nvPr/>
          </p:nvSpPr>
          <p:spPr>
            <a:xfrm>
              <a:off x="1802309" y="817199"/>
              <a:ext cx="1019100" cy="679500"/>
            </a:xfrm>
            <a:prstGeom prst="rect">
              <a:avLst/>
            </a:prstGeom>
            <a:noFill/>
            <a:ln>
              <a:noFill/>
            </a:ln>
          </p:spPr>
          <p:txBody>
            <a:bodyPr spcFirstLastPara="1" wrap="square" lIns="48000" tIns="16000" rIns="16000" bIns="16000" anchor="ctr" anchorCtr="0">
              <a:noAutofit/>
            </a:bodyPr>
            <a:lstStyle/>
            <a:p>
              <a:pPr marL="0" marR="0" lvl="0" indent="0" algn="ctr" rtl="0">
                <a:lnSpc>
                  <a:spcPct val="90000"/>
                </a:lnSpc>
                <a:spcBef>
                  <a:spcPts val="0"/>
                </a:spcBef>
                <a:spcAft>
                  <a:spcPts val="0"/>
                </a:spcAft>
                <a:buClr>
                  <a:srgbClr val="FFFFFF"/>
                </a:buClr>
                <a:buSzPts val="1200"/>
                <a:buFont typeface="Arial"/>
                <a:buNone/>
              </a:pPr>
              <a:r>
                <a:rPr lang="en-US" sz="1200" b="0" i="0" u="none" strike="noStrike" cap="none" dirty="0">
                  <a:solidFill>
                    <a:srgbClr val="FFFFFF"/>
                  </a:solidFill>
                  <a:latin typeface="Open Sans"/>
                  <a:ea typeface="Arial"/>
                  <a:cs typeface="Arial"/>
                  <a:sym typeface="Arial"/>
                </a:rPr>
                <a:t>Push messaging – catch-all </a:t>
              </a:r>
              <a:endParaRPr sz="1400" b="0" i="0" u="none" strike="noStrike" cap="none" dirty="0">
                <a:solidFill>
                  <a:srgbClr val="000000"/>
                </a:solidFill>
                <a:latin typeface="Open Sans"/>
                <a:ea typeface="Arial"/>
                <a:cs typeface="Arial"/>
                <a:sym typeface="Arial"/>
              </a:endParaRPr>
            </a:p>
          </p:txBody>
        </p:sp>
        <p:sp>
          <p:nvSpPr>
            <p:cNvPr id="10" name="Google Shape;380;p61"/>
            <p:cNvSpPr/>
            <p:nvPr/>
          </p:nvSpPr>
          <p:spPr>
            <a:xfrm>
              <a:off x="2991190" y="817199"/>
              <a:ext cx="1698300" cy="679500"/>
            </a:xfrm>
            <a:prstGeom prst="chevron">
              <a:avLst>
                <a:gd name="adj" fmla="val 50000"/>
              </a:avLst>
            </a:prstGeom>
            <a:solidFill>
              <a:srgbClr val="893073"/>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Arial"/>
                <a:cs typeface="Arial"/>
                <a:sym typeface="Arial"/>
              </a:endParaRPr>
            </a:p>
          </p:txBody>
        </p:sp>
        <p:sp>
          <p:nvSpPr>
            <p:cNvPr id="11" name="Google Shape;381;p61"/>
            <p:cNvSpPr txBox="1"/>
            <p:nvPr/>
          </p:nvSpPr>
          <p:spPr>
            <a:xfrm>
              <a:off x="3330870" y="817199"/>
              <a:ext cx="1019100" cy="679500"/>
            </a:xfrm>
            <a:prstGeom prst="rect">
              <a:avLst/>
            </a:prstGeom>
            <a:noFill/>
            <a:ln>
              <a:noFill/>
            </a:ln>
          </p:spPr>
          <p:txBody>
            <a:bodyPr spcFirstLastPara="1" wrap="square" lIns="48000" tIns="16000" rIns="16000" bIns="16000" anchor="ctr" anchorCtr="0">
              <a:noAutofit/>
            </a:bodyPr>
            <a:lstStyle/>
            <a:p>
              <a:pPr marL="0" marR="0" lvl="0" indent="0" algn="ctr" rtl="0">
                <a:lnSpc>
                  <a:spcPct val="90000"/>
                </a:lnSpc>
                <a:spcBef>
                  <a:spcPts val="0"/>
                </a:spcBef>
                <a:spcAft>
                  <a:spcPts val="0"/>
                </a:spcAft>
                <a:buClr>
                  <a:srgbClr val="FFFFFF"/>
                </a:buClr>
                <a:buSzPts val="1200"/>
                <a:buFont typeface="Arial"/>
                <a:buNone/>
              </a:pPr>
              <a:r>
                <a:rPr lang="en-US" sz="1200" b="0" i="0" u="none" strike="noStrike" cap="none" dirty="0">
                  <a:solidFill>
                    <a:srgbClr val="FFFFFF"/>
                  </a:solidFill>
                  <a:latin typeface="Open Sans"/>
                  <a:ea typeface="Arial"/>
                  <a:cs typeface="Arial"/>
                  <a:sym typeface="Arial"/>
                </a:rPr>
                <a:t>Two-way social conversations</a:t>
              </a:r>
              <a:endParaRPr sz="1200" b="0" i="0" u="none" strike="noStrike" cap="none" dirty="0">
                <a:solidFill>
                  <a:srgbClr val="FFFFFF"/>
                </a:solidFill>
                <a:latin typeface="Open Sans"/>
                <a:ea typeface="Arial"/>
                <a:cs typeface="Arial"/>
                <a:sym typeface="Arial"/>
              </a:endParaRPr>
            </a:p>
          </p:txBody>
        </p:sp>
        <p:sp>
          <p:nvSpPr>
            <p:cNvPr id="12" name="Google Shape;382;p61"/>
            <p:cNvSpPr/>
            <p:nvPr/>
          </p:nvSpPr>
          <p:spPr>
            <a:xfrm>
              <a:off x="4519751" y="817199"/>
              <a:ext cx="1698300" cy="679500"/>
            </a:xfrm>
            <a:prstGeom prst="chevron">
              <a:avLst>
                <a:gd name="adj" fmla="val 50000"/>
              </a:avLst>
            </a:prstGeom>
            <a:solidFill>
              <a:srgbClr val="7D307E"/>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Arial"/>
                <a:cs typeface="Arial"/>
                <a:sym typeface="Arial"/>
              </a:endParaRPr>
            </a:p>
          </p:txBody>
        </p:sp>
        <p:sp>
          <p:nvSpPr>
            <p:cNvPr id="13" name="Google Shape;383;p61"/>
            <p:cNvSpPr txBox="1"/>
            <p:nvPr/>
          </p:nvSpPr>
          <p:spPr>
            <a:xfrm>
              <a:off x="4783223" y="817192"/>
              <a:ext cx="1330800" cy="679500"/>
            </a:xfrm>
            <a:prstGeom prst="rect">
              <a:avLst/>
            </a:prstGeom>
            <a:noFill/>
            <a:ln>
              <a:noFill/>
            </a:ln>
          </p:spPr>
          <p:txBody>
            <a:bodyPr spcFirstLastPara="1" wrap="square" lIns="48000" tIns="16000" rIns="16000" bIns="16000" anchor="ctr" anchorCtr="0">
              <a:noAutofit/>
            </a:bodyPr>
            <a:lstStyle/>
            <a:p>
              <a:pPr marL="0" marR="0" lvl="0" indent="0" algn="ctr" rtl="0">
                <a:lnSpc>
                  <a:spcPct val="90000"/>
                </a:lnSpc>
                <a:spcBef>
                  <a:spcPts val="0"/>
                </a:spcBef>
                <a:spcAft>
                  <a:spcPts val="0"/>
                </a:spcAft>
                <a:buClr>
                  <a:srgbClr val="FFFFFF"/>
                </a:buClr>
                <a:buSzPts val="1200"/>
                <a:buFont typeface="Arial"/>
                <a:buNone/>
              </a:pPr>
              <a:r>
                <a:rPr lang="en-US" sz="1200" b="0" i="0" u="none" strike="noStrike" cap="none">
                  <a:solidFill>
                    <a:srgbClr val="FFFFFF"/>
                  </a:solidFill>
                  <a:latin typeface="Open Sans"/>
                  <a:ea typeface="Arial"/>
                  <a:cs typeface="Arial"/>
                  <a:sym typeface="Arial"/>
                </a:rPr>
                <a:t>Targeted, audience-specific  messaging</a:t>
              </a:r>
              <a:endParaRPr sz="1400" b="0" i="0" u="none" strike="noStrike" cap="none">
                <a:solidFill>
                  <a:srgbClr val="000000"/>
                </a:solidFill>
                <a:latin typeface="Open Sans"/>
                <a:ea typeface="Arial"/>
                <a:cs typeface="Arial"/>
                <a:sym typeface="Arial"/>
              </a:endParaRPr>
            </a:p>
          </p:txBody>
        </p:sp>
        <p:sp>
          <p:nvSpPr>
            <p:cNvPr id="14" name="Google Shape;384;p61"/>
            <p:cNvSpPr/>
            <p:nvPr/>
          </p:nvSpPr>
          <p:spPr>
            <a:xfrm>
              <a:off x="6048312" y="817199"/>
              <a:ext cx="1698300" cy="679500"/>
            </a:xfrm>
            <a:prstGeom prst="chevron">
              <a:avLst>
                <a:gd name="adj" fmla="val 50000"/>
              </a:avLst>
            </a:prstGeom>
            <a:solidFill>
              <a:srgbClr val="5F3074"/>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Arial"/>
                <a:cs typeface="Arial"/>
                <a:sym typeface="Arial"/>
              </a:endParaRPr>
            </a:p>
          </p:txBody>
        </p:sp>
        <p:sp>
          <p:nvSpPr>
            <p:cNvPr id="15" name="Google Shape;385;p61"/>
            <p:cNvSpPr txBox="1"/>
            <p:nvPr/>
          </p:nvSpPr>
          <p:spPr>
            <a:xfrm>
              <a:off x="6387992" y="817199"/>
              <a:ext cx="1019100" cy="679500"/>
            </a:xfrm>
            <a:prstGeom prst="rect">
              <a:avLst/>
            </a:prstGeom>
            <a:noFill/>
            <a:ln>
              <a:noFill/>
            </a:ln>
          </p:spPr>
          <p:txBody>
            <a:bodyPr spcFirstLastPara="1" wrap="square" lIns="48000" tIns="16000" rIns="16000" bIns="16000" anchor="ctr" anchorCtr="0">
              <a:noAutofit/>
            </a:bodyPr>
            <a:lstStyle/>
            <a:p>
              <a:pPr marL="0" marR="0" lvl="0" indent="0" algn="ctr" rtl="0">
                <a:lnSpc>
                  <a:spcPct val="90000"/>
                </a:lnSpc>
                <a:spcBef>
                  <a:spcPts val="0"/>
                </a:spcBef>
                <a:spcAft>
                  <a:spcPts val="0"/>
                </a:spcAft>
                <a:buClr>
                  <a:srgbClr val="FFFFFF"/>
                </a:buClr>
                <a:buSzPts val="1200"/>
                <a:buFont typeface="Arial"/>
                <a:buNone/>
              </a:pPr>
              <a:r>
                <a:rPr lang="en-US" sz="1200" b="0" i="0" u="none" strike="noStrike" cap="none">
                  <a:solidFill>
                    <a:srgbClr val="FFFFFF"/>
                  </a:solidFill>
                  <a:latin typeface="Open Sans"/>
                  <a:ea typeface="Arial"/>
                  <a:cs typeface="Arial"/>
                  <a:sym typeface="Arial"/>
                </a:rPr>
                <a:t>Audience as content producers </a:t>
              </a:r>
              <a:endParaRPr sz="1400" b="0" i="0" u="none" strike="noStrike" cap="none">
                <a:solidFill>
                  <a:srgbClr val="000000"/>
                </a:solidFill>
                <a:latin typeface="Open Sans"/>
                <a:ea typeface="Arial"/>
                <a:cs typeface="Arial"/>
                <a:sym typeface="Arial"/>
              </a:endParaRPr>
            </a:p>
          </p:txBody>
        </p:sp>
        <p:sp>
          <p:nvSpPr>
            <p:cNvPr id="16" name="Google Shape;386;p61"/>
            <p:cNvSpPr/>
            <p:nvPr/>
          </p:nvSpPr>
          <p:spPr>
            <a:xfrm>
              <a:off x="7576873" y="817199"/>
              <a:ext cx="1698300" cy="679500"/>
            </a:xfrm>
            <a:prstGeom prst="chevron">
              <a:avLst>
                <a:gd name="adj" fmla="val 50000"/>
              </a:avLst>
            </a:prstGeom>
            <a:solidFill>
              <a:srgbClr val="342F5F"/>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Arial"/>
                <a:cs typeface="Arial"/>
                <a:sym typeface="Arial"/>
              </a:endParaRPr>
            </a:p>
          </p:txBody>
        </p:sp>
        <p:sp>
          <p:nvSpPr>
            <p:cNvPr id="17" name="Google Shape;387;p61"/>
            <p:cNvSpPr txBox="1"/>
            <p:nvPr/>
          </p:nvSpPr>
          <p:spPr>
            <a:xfrm>
              <a:off x="7916553" y="817199"/>
              <a:ext cx="1019100" cy="679500"/>
            </a:xfrm>
            <a:prstGeom prst="rect">
              <a:avLst/>
            </a:prstGeom>
            <a:noFill/>
            <a:ln>
              <a:noFill/>
            </a:ln>
          </p:spPr>
          <p:txBody>
            <a:bodyPr spcFirstLastPara="1" wrap="square" lIns="48000" tIns="16000" rIns="16000" bIns="16000" anchor="ctr" anchorCtr="0">
              <a:noAutofit/>
            </a:bodyPr>
            <a:lstStyle/>
            <a:p>
              <a:pPr marL="0" marR="0" lvl="0" indent="0" algn="ctr" rtl="0">
                <a:lnSpc>
                  <a:spcPct val="90000"/>
                </a:lnSpc>
                <a:spcBef>
                  <a:spcPts val="0"/>
                </a:spcBef>
                <a:spcAft>
                  <a:spcPts val="0"/>
                </a:spcAft>
                <a:buClr>
                  <a:srgbClr val="FFFFFF"/>
                </a:buClr>
                <a:buSzPts val="1200"/>
                <a:buFont typeface="Arial"/>
                <a:buNone/>
              </a:pPr>
              <a:r>
                <a:rPr lang="en-US" sz="1200" b="0" i="0" u="none" strike="noStrike" cap="none">
                  <a:solidFill>
                    <a:srgbClr val="FFFFFF"/>
                  </a:solidFill>
                  <a:latin typeface="Open Sans"/>
                  <a:ea typeface="Arial"/>
                  <a:cs typeface="Arial"/>
                  <a:sym typeface="Arial"/>
                </a:rPr>
                <a:t>Premium content</a:t>
              </a:r>
              <a:endParaRPr sz="1400" b="0" i="0" u="none" strike="noStrike" cap="none">
                <a:solidFill>
                  <a:srgbClr val="000000"/>
                </a:solidFill>
                <a:latin typeface="Open Sans"/>
                <a:ea typeface="Arial"/>
                <a:cs typeface="Arial"/>
                <a:sym typeface="Arial"/>
              </a:endParaRPr>
            </a:p>
          </p:txBody>
        </p:sp>
      </p:grpSp>
      <p:pic>
        <p:nvPicPr>
          <p:cNvPr id="18" name="Google Shape;388;p61"/>
          <p:cNvPicPr preferRelativeResize="0"/>
          <p:nvPr/>
        </p:nvPicPr>
        <p:blipFill rotWithShape="1">
          <a:blip r:embed="rId3">
            <a:alphaModFix/>
          </a:blip>
          <a:srcRect/>
          <a:stretch/>
        </p:blipFill>
        <p:spPr>
          <a:xfrm>
            <a:off x="6925826" y="1621326"/>
            <a:ext cx="504004" cy="504004"/>
          </a:xfrm>
          <a:prstGeom prst="rect">
            <a:avLst/>
          </a:prstGeom>
          <a:noFill/>
          <a:ln>
            <a:noFill/>
          </a:ln>
        </p:spPr>
      </p:pic>
      <p:pic>
        <p:nvPicPr>
          <p:cNvPr id="19" name="Google Shape;389;p61"/>
          <p:cNvPicPr preferRelativeResize="0"/>
          <p:nvPr/>
        </p:nvPicPr>
        <p:blipFill rotWithShape="1">
          <a:blip r:embed="rId4">
            <a:alphaModFix/>
          </a:blip>
          <a:srcRect/>
          <a:stretch/>
        </p:blipFill>
        <p:spPr>
          <a:xfrm>
            <a:off x="6271796" y="1588112"/>
            <a:ext cx="570432" cy="570432"/>
          </a:xfrm>
          <a:prstGeom prst="rect">
            <a:avLst/>
          </a:prstGeom>
          <a:noFill/>
          <a:ln>
            <a:noFill/>
          </a:ln>
        </p:spPr>
      </p:pic>
      <p:pic>
        <p:nvPicPr>
          <p:cNvPr id="20" name="Google Shape;390;p61"/>
          <p:cNvPicPr preferRelativeResize="0"/>
          <p:nvPr/>
        </p:nvPicPr>
        <p:blipFill rotWithShape="1">
          <a:blip r:embed="rId5">
            <a:alphaModFix/>
          </a:blip>
          <a:srcRect/>
          <a:stretch/>
        </p:blipFill>
        <p:spPr>
          <a:xfrm>
            <a:off x="4774532" y="1638189"/>
            <a:ext cx="497519" cy="497519"/>
          </a:xfrm>
          <a:prstGeom prst="rect">
            <a:avLst/>
          </a:prstGeom>
          <a:noFill/>
          <a:ln>
            <a:noFill/>
          </a:ln>
        </p:spPr>
      </p:pic>
      <p:pic>
        <p:nvPicPr>
          <p:cNvPr id="21" name="Google Shape;391;p61"/>
          <p:cNvPicPr preferRelativeResize="0"/>
          <p:nvPr/>
        </p:nvPicPr>
        <p:blipFill rotWithShape="1">
          <a:blip r:embed="rId6">
            <a:alphaModFix/>
          </a:blip>
          <a:srcRect/>
          <a:stretch/>
        </p:blipFill>
        <p:spPr>
          <a:xfrm>
            <a:off x="1950080" y="1577734"/>
            <a:ext cx="579408" cy="579408"/>
          </a:xfrm>
          <a:prstGeom prst="rect">
            <a:avLst/>
          </a:prstGeom>
          <a:noFill/>
          <a:ln>
            <a:noFill/>
          </a:ln>
        </p:spPr>
      </p:pic>
      <p:pic>
        <p:nvPicPr>
          <p:cNvPr id="22" name="Google Shape;392;p61"/>
          <p:cNvPicPr preferRelativeResize="0"/>
          <p:nvPr/>
        </p:nvPicPr>
        <p:blipFill rotWithShape="1">
          <a:blip r:embed="rId6">
            <a:alphaModFix/>
          </a:blip>
          <a:srcRect/>
          <a:stretch/>
        </p:blipFill>
        <p:spPr>
          <a:xfrm>
            <a:off x="5375950" y="1550812"/>
            <a:ext cx="579408" cy="579408"/>
          </a:xfrm>
          <a:prstGeom prst="rect">
            <a:avLst/>
          </a:prstGeom>
          <a:noFill/>
          <a:ln>
            <a:noFill/>
          </a:ln>
        </p:spPr>
      </p:pic>
      <p:pic>
        <p:nvPicPr>
          <p:cNvPr id="23" name="Google Shape;393;p61"/>
          <p:cNvPicPr preferRelativeResize="0"/>
          <p:nvPr/>
        </p:nvPicPr>
        <p:blipFill rotWithShape="1">
          <a:blip r:embed="rId7">
            <a:alphaModFix/>
          </a:blip>
          <a:srcRect/>
          <a:stretch/>
        </p:blipFill>
        <p:spPr>
          <a:xfrm>
            <a:off x="7524489" y="1374106"/>
            <a:ext cx="1089207" cy="816905"/>
          </a:xfrm>
          <a:prstGeom prst="rect">
            <a:avLst/>
          </a:prstGeom>
          <a:noFill/>
          <a:ln>
            <a:noFill/>
          </a:ln>
        </p:spPr>
      </p:pic>
      <p:pic>
        <p:nvPicPr>
          <p:cNvPr id="24" name="Google Shape;394;p61"/>
          <p:cNvPicPr preferRelativeResize="0"/>
          <p:nvPr/>
        </p:nvPicPr>
        <p:blipFill rotWithShape="1">
          <a:blip r:embed="rId8">
            <a:alphaModFix/>
          </a:blip>
          <a:srcRect/>
          <a:stretch/>
        </p:blipFill>
        <p:spPr>
          <a:xfrm>
            <a:off x="6397187" y="837193"/>
            <a:ext cx="942488" cy="703241"/>
          </a:xfrm>
          <a:prstGeom prst="rect">
            <a:avLst/>
          </a:prstGeom>
          <a:noFill/>
          <a:ln>
            <a:noFill/>
          </a:ln>
        </p:spPr>
      </p:pic>
      <p:pic>
        <p:nvPicPr>
          <p:cNvPr id="25" name="Google Shape;395;p61"/>
          <p:cNvPicPr preferRelativeResize="0"/>
          <p:nvPr/>
        </p:nvPicPr>
        <p:blipFill rotWithShape="1">
          <a:blip r:embed="rId9">
            <a:alphaModFix/>
          </a:blip>
          <a:srcRect/>
          <a:stretch/>
        </p:blipFill>
        <p:spPr>
          <a:xfrm>
            <a:off x="8411359" y="1419121"/>
            <a:ext cx="842790" cy="842790"/>
          </a:xfrm>
          <a:prstGeom prst="rect">
            <a:avLst/>
          </a:prstGeom>
          <a:noFill/>
          <a:ln>
            <a:noFill/>
          </a:ln>
        </p:spPr>
      </p:pic>
      <p:pic>
        <p:nvPicPr>
          <p:cNvPr id="26" name="Google Shape;396;p61" descr="Image result for twitter logo 2017"/>
          <p:cNvPicPr preferRelativeResize="0"/>
          <p:nvPr/>
        </p:nvPicPr>
        <p:blipFill rotWithShape="1">
          <a:blip r:embed="rId10">
            <a:alphaModFix/>
          </a:blip>
          <a:srcRect/>
          <a:stretch/>
        </p:blipFill>
        <p:spPr>
          <a:xfrm>
            <a:off x="3510563" y="1647165"/>
            <a:ext cx="640832" cy="520355"/>
          </a:xfrm>
          <a:prstGeom prst="rect">
            <a:avLst/>
          </a:prstGeom>
          <a:noFill/>
          <a:ln>
            <a:noFill/>
          </a:ln>
        </p:spPr>
      </p:pic>
      <p:pic>
        <p:nvPicPr>
          <p:cNvPr id="27" name="Google Shape;397;p61"/>
          <p:cNvPicPr preferRelativeResize="0"/>
          <p:nvPr/>
        </p:nvPicPr>
        <p:blipFill rotWithShape="1">
          <a:blip r:embed="rId11">
            <a:alphaModFix/>
          </a:blip>
          <a:srcRect/>
          <a:stretch/>
        </p:blipFill>
        <p:spPr>
          <a:xfrm>
            <a:off x="184998" y="1653694"/>
            <a:ext cx="492410" cy="476526"/>
          </a:xfrm>
          <a:prstGeom prst="rect">
            <a:avLst/>
          </a:prstGeom>
          <a:noFill/>
          <a:ln>
            <a:noFill/>
          </a:ln>
        </p:spPr>
      </p:pic>
      <p:pic>
        <p:nvPicPr>
          <p:cNvPr id="28" name="Google Shape;398;p61"/>
          <p:cNvPicPr preferRelativeResize="0"/>
          <p:nvPr/>
        </p:nvPicPr>
        <p:blipFill rotWithShape="1">
          <a:blip r:embed="rId12">
            <a:alphaModFix/>
          </a:blip>
          <a:srcRect/>
          <a:stretch/>
        </p:blipFill>
        <p:spPr>
          <a:xfrm>
            <a:off x="765881" y="1668782"/>
            <a:ext cx="690032" cy="505672"/>
          </a:xfrm>
          <a:prstGeom prst="rect">
            <a:avLst/>
          </a:prstGeom>
          <a:noFill/>
          <a:ln>
            <a:noFill/>
          </a:ln>
        </p:spPr>
      </p:pic>
      <p:sp>
        <p:nvSpPr>
          <p:cNvPr id="29" name="Google Shape;400;p61"/>
          <p:cNvSpPr txBox="1"/>
          <p:nvPr/>
        </p:nvSpPr>
        <p:spPr>
          <a:xfrm>
            <a:off x="570149" y="3301028"/>
            <a:ext cx="2519700" cy="134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b="1" dirty="0" smtClean="0">
                <a:solidFill>
                  <a:srgbClr val="7030A0"/>
                </a:solidFill>
                <a:latin typeface="Open Sans"/>
              </a:rPr>
              <a:t>2003-2004</a:t>
            </a:r>
            <a:endParaRPr sz="3200" b="1" dirty="0">
              <a:solidFill>
                <a:srgbClr val="7030A0"/>
              </a:solidFill>
              <a:latin typeface="Open Sans"/>
            </a:endParaRPr>
          </a:p>
        </p:txBody>
      </p:sp>
      <p:sp>
        <p:nvSpPr>
          <p:cNvPr id="30" name="Google Shape;401;p61"/>
          <p:cNvSpPr txBox="1"/>
          <p:nvPr/>
        </p:nvSpPr>
        <p:spPr>
          <a:xfrm>
            <a:off x="4613948" y="3301028"/>
            <a:ext cx="2519700" cy="134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b="1" dirty="0" smtClean="0">
                <a:solidFill>
                  <a:srgbClr val="7030A0"/>
                </a:solidFill>
                <a:latin typeface="Open Sans"/>
              </a:rPr>
              <a:t>2019-</a:t>
            </a:r>
            <a:endParaRPr sz="3200" b="1" dirty="0">
              <a:solidFill>
                <a:srgbClr val="7030A0"/>
              </a:solidFill>
              <a:latin typeface="Open Sans"/>
            </a:endParaRPr>
          </a:p>
        </p:txBody>
      </p:sp>
      <p:pic>
        <p:nvPicPr>
          <p:cNvPr id="31" name="Picture 3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23291" y="848356"/>
            <a:ext cx="658889" cy="658889"/>
          </a:xfrm>
          <a:prstGeom prst="rect">
            <a:avLst/>
          </a:prstGeom>
        </p:spPr>
      </p:pic>
    </p:spTree>
    <p:extLst>
      <p:ext uri="{BB962C8B-B14F-4D97-AF65-F5344CB8AC3E}">
        <p14:creationId xmlns:p14="http://schemas.microsoft.com/office/powerpoint/2010/main" val="35874566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36"/>
          <p:cNvSpPr/>
          <p:nvPr/>
        </p:nvSpPr>
        <p:spPr>
          <a:xfrm>
            <a:off x="56713" y="4080256"/>
            <a:ext cx="8756134" cy="46166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5400">
                <a:solidFill>
                  <a:srgbClr val="FFFFFF"/>
                </a:solidFill>
                <a:latin typeface="Arial"/>
                <a:ea typeface="Arial"/>
                <a:cs typeface="Arial"/>
                <a:sym typeface="Arial"/>
              </a:defRPr>
            </a:pPr>
            <a:endParaRPr sz="2400" b="1" dirty="0">
              <a:solidFill>
                <a:schemeClr val="bg1"/>
              </a:solidFill>
            </a:endParaRPr>
          </a:p>
        </p:txBody>
      </p:sp>
      <p:sp>
        <p:nvSpPr>
          <p:cNvPr id="9" name="Title 1"/>
          <p:cNvSpPr>
            <a:spLocks noGrp="1"/>
          </p:cNvSpPr>
          <p:nvPr>
            <p:ph type="title"/>
          </p:nvPr>
        </p:nvSpPr>
        <p:spPr>
          <a:xfrm>
            <a:off x="260350" y="206375"/>
            <a:ext cx="8229600" cy="663575"/>
          </a:xfrm>
        </p:spPr>
        <p:txBody>
          <a:bodyPr rtlCol="0"/>
          <a:lstStyle/>
          <a:p>
            <a:pPr algn="l" eaLnBrk="1" fontAlgn="auto" hangingPunct="1">
              <a:spcAft>
                <a:spcPts val="0"/>
              </a:spcAft>
              <a:defRPr/>
            </a:pPr>
            <a:r>
              <a:rPr lang="en-US" sz="2800" b="1" dirty="0" smtClean="0">
                <a:solidFill>
                  <a:schemeClr val="bg1"/>
                </a:solidFill>
                <a:latin typeface="Open Sans"/>
                <a:ea typeface="+mj-ea"/>
                <a:cs typeface="Open Sans"/>
              </a:rPr>
              <a:t>Manchester</a:t>
            </a:r>
            <a:endParaRPr lang="en-US" sz="2800" b="1" dirty="0">
              <a:solidFill>
                <a:schemeClr val="bg1"/>
              </a:solidFill>
              <a:latin typeface="Open Sans"/>
              <a:ea typeface="+mj-ea"/>
              <a:cs typeface="Open Sans"/>
            </a:endParaRPr>
          </a:p>
        </p:txBody>
      </p:sp>
      <p:sp>
        <p:nvSpPr>
          <p:cNvPr id="5" name="Title 1"/>
          <p:cNvSpPr txBox="1">
            <a:spLocks/>
          </p:cNvSpPr>
          <p:nvPr/>
        </p:nvSpPr>
        <p:spPr>
          <a:xfrm>
            <a:off x="260657" y="1936169"/>
            <a:ext cx="8229600" cy="66339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smtClean="0">
                <a:solidFill>
                  <a:schemeClr val="tx1">
                    <a:lumMod val="65000"/>
                    <a:lumOff val="35000"/>
                  </a:schemeClr>
                </a:solidFill>
                <a:latin typeface="Open Sans"/>
                <a:cs typeface="Open Sans"/>
              </a:rPr>
              <a:t>Icebreaker…</a:t>
            </a:r>
            <a:endParaRPr lang="en-US" sz="3000" b="1" dirty="0">
              <a:solidFill>
                <a:schemeClr val="tx1">
                  <a:lumMod val="65000"/>
                  <a:lumOff val="35000"/>
                </a:schemeClr>
              </a:solidFill>
              <a:latin typeface="Open Sans"/>
              <a:cs typeface="Open Sans"/>
            </a:endParaRPr>
          </a:p>
        </p:txBody>
      </p:sp>
    </p:spTree>
    <p:extLst>
      <p:ext uri="{BB962C8B-B14F-4D97-AF65-F5344CB8AC3E}">
        <p14:creationId xmlns:p14="http://schemas.microsoft.com/office/powerpoint/2010/main" val="13000881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241" y="273269"/>
            <a:ext cx="9035583" cy="4728622"/>
          </a:xfrm>
          <a:prstGeom prst="rect">
            <a:avLst/>
          </a:prstGeom>
        </p:spPr>
      </p:pic>
      <p:sp>
        <p:nvSpPr>
          <p:cNvPr id="3" name="Rectangle 2"/>
          <p:cNvSpPr/>
          <p:nvPr/>
        </p:nvSpPr>
        <p:spPr>
          <a:xfrm>
            <a:off x="2385860" y="863050"/>
            <a:ext cx="4846211" cy="695575"/>
          </a:xfrm>
          <a:prstGeom prst="rect">
            <a:avLst/>
          </a:prstGeom>
        </p:spPr>
        <p:txBody>
          <a:bodyPr wrap="square">
            <a:spAutoFit/>
          </a:bodyPr>
          <a:lstStyle/>
          <a:p>
            <a:pPr algn="ctr">
              <a:lnSpc>
                <a:spcPct val="140000"/>
              </a:lnSpc>
            </a:pPr>
            <a:r>
              <a:rPr lang="en-US" sz="1400" b="1" dirty="0" smtClean="0">
                <a:solidFill>
                  <a:srgbClr val="595959"/>
                </a:solidFill>
                <a:latin typeface="Open Sans"/>
              </a:rPr>
              <a:t>Stories growing 15x faster than feed-based sharing</a:t>
            </a:r>
          </a:p>
          <a:p>
            <a:pPr algn="ctr">
              <a:lnSpc>
                <a:spcPct val="140000"/>
              </a:lnSpc>
            </a:pPr>
            <a:r>
              <a:rPr lang="en-US" sz="1400" b="1" dirty="0" smtClean="0">
                <a:solidFill>
                  <a:srgbClr val="595959"/>
                </a:solidFill>
                <a:latin typeface="Open Sans"/>
              </a:rPr>
              <a:t>Source: </a:t>
            </a:r>
            <a:r>
              <a:rPr lang="en-US" sz="1400" b="1" dirty="0" smtClean="0">
                <a:solidFill>
                  <a:srgbClr val="595959"/>
                </a:solidFill>
                <a:latin typeface="Open Sans"/>
                <a:hlinkClick r:id="rId4"/>
              </a:rPr>
              <a:t>Block Party</a:t>
            </a:r>
            <a:endParaRPr lang="en-US" sz="1400" b="1" dirty="0">
              <a:solidFill>
                <a:srgbClr val="595959"/>
              </a:solidFill>
              <a:latin typeface="Open Sans"/>
            </a:endParaRPr>
          </a:p>
        </p:txBody>
      </p:sp>
    </p:spTree>
    <p:extLst>
      <p:ext uri="{BB962C8B-B14F-4D97-AF65-F5344CB8AC3E}">
        <p14:creationId xmlns:p14="http://schemas.microsoft.com/office/powerpoint/2010/main" val="295618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529;p76"/>
          <p:cNvPicPr preferRelativeResize="0"/>
          <p:nvPr/>
        </p:nvPicPr>
        <p:blipFill rotWithShape="1">
          <a:blip r:embed="rId3">
            <a:alphaModFix/>
          </a:blip>
          <a:srcRect/>
          <a:stretch/>
        </p:blipFill>
        <p:spPr>
          <a:xfrm>
            <a:off x="1694895" y="449001"/>
            <a:ext cx="707793" cy="687628"/>
          </a:xfrm>
          <a:prstGeom prst="rect">
            <a:avLst/>
          </a:prstGeom>
          <a:noFill/>
          <a:ln>
            <a:noFill/>
          </a:ln>
        </p:spPr>
      </p:pic>
      <p:pic>
        <p:nvPicPr>
          <p:cNvPr id="5" name="Google Shape;390;p61"/>
          <p:cNvPicPr preferRelativeResize="0"/>
          <p:nvPr/>
        </p:nvPicPr>
        <p:blipFill rotWithShape="1">
          <a:blip r:embed="rId4">
            <a:alphaModFix/>
          </a:blip>
          <a:srcRect/>
          <a:stretch/>
        </p:blipFill>
        <p:spPr>
          <a:xfrm>
            <a:off x="3929536" y="409608"/>
            <a:ext cx="758078" cy="745772"/>
          </a:xfrm>
          <a:prstGeom prst="rect">
            <a:avLst/>
          </a:prstGeom>
          <a:noFill/>
          <a:ln>
            <a:no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3504" y="409608"/>
            <a:ext cx="745772" cy="745772"/>
          </a:xfrm>
          <a:prstGeom prst="rect">
            <a:avLst/>
          </a:prstGeom>
        </p:spPr>
      </p:pic>
      <p:sp>
        <p:nvSpPr>
          <p:cNvPr id="6" name="Rectangle 5"/>
          <p:cNvSpPr/>
          <p:nvPr/>
        </p:nvSpPr>
        <p:spPr>
          <a:xfrm>
            <a:off x="5370041" y="1288876"/>
            <a:ext cx="2041562" cy="3787666"/>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3194237" y="1288876"/>
            <a:ext cx="2053430" cy="3787666"/>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65000"/>
                  <a:lumOff val="35000"/>
                </a:schemeClr>
              </a:solidFill>
              <a:latin typeface="Open Sans"/>
              <a:cs typeface="Open Sans"/>
            </a:endParaRPr>
          </a:p>
        </p:txBody>
      </p:sp>
      <p:sp>
        <p:nvSpPr>
          <p:cNvPr id="8" name="Rectangle 7"/>
          <p:cNvSpPr/>
          <p:nvPr/>
        </p:nvSpPr>
        <p:spPr>
          <a:xfrm>
            <a:off x="1009304" y="1288876"/>
            <a:ext cx="2065299" cy="3787666"/>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924909" y="1355834"/>
            <a:ext cx="2146953" cy="4462760"/>
          </a:xfrm>
          <a:prstGeom prst="rect">
            <a:avLst/>
          </a:prstGeom>
        </p:spPr>
        <p:txBody>
          <a:bodyPr wrap="square">
            <a:spAutoFit/>
          </a:bodyPr>
          <a:lstStyle/>
          <a:p>
            <a:pPr algn="ctr"/>
            <a:r>
              <a:rPr lang="en-US" b="1" dirty="0" smtClean="0">
                <a:solidFill>
                  <a:schemeClr val="tx1">
                    <a:lumMod val="65000"/>
                    <a:lumOff val="35000"/>
                  </a:schemeClr>
                </a:solidFill>
                <a:latin typeface="Open Sans"/>
                <a:cs typeface="Open Sans"/>
              </a:rPr>
              <a:t>Visual influencer </a:t>
            </a:r>
          </a:p>
          <a:p>
            <a:pPr algn="ctr"/>
            <a:r>
              <a:rPr lang="en-US" b="1" dirty="0" smtClean="0">
                <a:solidFill>
                  <a:schemeClr val="tx1">
                    <a:lumMod val="65000"/>
                    <a:lumOff val="35000"/>
                  </a:schemeClr>
                </a:solidFill>
                <a:latin typeface="Open Sans"/>
                <a:cs typeface="Open Sans"/>
              </a:rPr>
              <a:t>– becoming an</a:t>
            </a:r>
          </a:p>
          <a:p>
            <a:pPr algn="ctr"/>
            <a:r>
              <a:rPr lang="en-US" b="1" dirty="0">
                <a:solidFill>
                  <a:schemeClr val="tx1">
                    <a:lumMod val="65000"/>
                    <a:lumOff val="35000"/>
                  </a:schemeClr>
                </a:solidFill>
                <a:latin typeface="Open Sans"/>
                <a:cs typeface="Open Sans"/>
              </a:rPr>
              <a:t>a</a:t>
            </a:r>
            <a:r>
              <a:rPr lang="en-US" b="1" dirty="0" smtClean="0">
                <a:solidFill>
                  <a:schemeClr val="tx1">
                    <a:lumMod val="65000"/>
                    <a:lumOff val="35000"/>
                  </a:schemeClr>
                </a:solidFill>
                <a:latin typeface="Open Sans"/>
                <a:cs typeface="Open Sans"/>
              </a:rPr>
              <a:t>ll rounder</a:t>
            </a:r>
          </a:p>
          <a:p>
            <a:pPr algn="ctr"/>
            <a:endParaRPr lang="en-US" b="1" dirty="0">
              <a:solidFill>
                <a:schemeClr val="tx1">
                  <a:lumMod val="65000"/>
                  <a:lumOff val="35000"/>
                </a:schemeClr>
              </a:solidFill>
              <a:latin typeface="Open Sans"/>
              <a:cs typeface="Open Sans"/>
            </a:endParaRPr>
          </a:p>
          <a:p>
            <a:pPr algn="ctr"/>
            <a:r>
              <a:rPr lang="en-GB" dirty="0" smtClean="0">
                <a:solidFill>
                  <a:schemeClr val="tx1">
                    <a:lumMod val="65000"/>
                    <a:lumOff val="35000"/>
                  </a:schemeClr>
                </a:solidFill>
                <a:latin typeface="Open Sans"/>
                <a:cs typeface="Open Sans"/>
              </a:rPr>
              <a:t>1. 400</a:t>
            </a:r>
            <a:r>
              <a:rPr lang="en-GB" dirty="0">
                <a:solidFill>
                  <a:schemeClr val="tx1">
                    <a:lumMod val="65000"/>
                    <a:lumOff val="35000"/>
                  </a:schemeClr>
                </a:solidFill>
                <a:latin typeface="Open Sans"/>
                <a:cs typeface="Open Sans"/>
              </a:rPr>
              <a:t>+ million </a:t>
            </a:r>
            <a:r>
              <a:rPr lang="en-GB" dirty="0" smtClean="0">
                <a:solidFill>
                  <a:schemeClr val="tx1">
                    <a:lumMod val="65000"/>
                    <a:lumOff val="35000"/>
                  </a:schemeClr>
                </a:solidFill>
                <a:latin typeface="Open Sans"/>
                <a:cs typeface="Open Sans"/>
              </a:rPr>
              <a:t>users watch stories</a:t>
            </a:r>
            <a:endParaRPr lang="en-US" dirty="0">
              <a:solidFill>
                <a:schemeClr val="tx1">
                  <a:lumMod val="65000"/>
                  <a:lumOff val="35000"/>
                </a:schemeClr>
              </a:solidFill>
              <a:latin typeface="Open Sans"/>
              <a:cs typeface="Open Sans"/>
            </a:endParaRPr>
          </a:p>
          <a:p>
            <a:pPr algn="ctr"/>
            <a:endParaRPr lang="en-US" dirty="0">
              <a:solidFill>
                <a:schemeClr val="tx1">
                  <a:lumMod val="65000"/>
                  <a:lumOff val="35000"/>
                </a:schemeClr>
              </a:solidFill>
              <a:latin typeface="Open Sans"/>
              <a:cs typeface="Open Sans"/>
            </a:endParaRPr>
          </a:p>
          <a:p>
            <a:pPr algn="ctr"/>
            <a:r>
              <a:rPr lang="en-US" dirty="0" smtClean="0">
                <a:solidFill>
                  <a:schemeClr val="tx1">
                    <a:lumMod val="65000"/>
                    <a:lumOff val="35000"/>
                  </a:schemeClr>
                </a:solidFill>
                <a:latin typeface="Open Sans"/>
                <a:cs typeface="Open Sans"/>
              </a:rPr>
              <a:t>2. Great source of</a:t>
            </a:r>
          </a:p>
          <a:p>
            <a:pPr algn="ctr"/>
            <a:r>
              <a:rPr lang="en-US" dirty="0" smtClean="0">
                <a:solidFill>
                  <a:schemeClr val="tx1">
                    <a:lumMod val="65000"/>
                    <a:lumOff val="35000"/>
                  </a:schemeClr>
                </a:solidFill>
                <a:latin typeface="Open Sans"/>
                <a:cs typeface="Open Sans"/>
              </a:rPr>
              <a:t>UGC</a:t>
            </a:r>
          </a:p>
          <a:p>
            <a:pPr algn="ctr"/>
            <a:endParaRPr lang="en-US" dirty="0">
              <a:solidFill>
                <a:schemeClr val="tx1">
                  <a:lumMod val="65000"/>
                  <a:lumOff val="35000"/>
                </a:schemeClr>
              </a:solidFill>
              <a:latin typeface="Open Sans"/>
              <a:cs typeface="Open Sans"/>
            </a:endParaRPr>
          </a:p>
          <a:p>
            <a:pPr algn="ctr"/>
            <a:r>
              <a:rPr lang="en-US" dirty="0" smtClean="0">
                <a:solidFill>
                  <a:schemeClr val="tx1">
                    <a:lumMod val="65000"/>
                    <a:lumOff val="35000"/>
                  </a:schemeClr>
                </a:solidFill>
                <a:latin typeface="Open Sans"/>
                <a:cs typeface="Open Sans"/>
              </a:rPr>
              <a:t>3. 80% users </a:t>
            </a:r>
          </a:p>
          <a:p>
            <a:pPr algn="ctr"/>
            <a:r>
              <a:rPr lang="en-US" dirty="0" smtClean="0">
                <a:solidFill>
                  <a:schemeClr val="tx1">
                    <a:lumMod val="65000"/>
                    <a:lumOff val="35000"/>
                  </a:schemeClr>
                </a:solidFill>
                <a:latin typeface="Open Sans"/>
                <a:cs typeface="Open Sans"/>
              </a:rPr>
              <a:t>follow a brand</a:t>
            </a:r>
          </a:p>
          <a:p>
            <a:pPr algn="ctr"/>
            <a:endParaRPr lang="en-US" b="1" dirty="0" smtClean="0">
              <a:solidFill>
                <a:schemeClr val="tx1">
                  <a:lumMod val="65000"/>
                  <a:lumOff val="35000"/>
                </a:schemeClr>
              </a:solidFill>
              <a:latin typeface="Open Sans"/>
              <a:cs typeface="Open Sans"/>
            </a:endParaRPr>
          </a:p>
          <a:p>
            <a:pPr algn="ctr"/>
            <a:endParaRPr lang="en-US" dirty="0">
              <a:solidFill>
                <a:schemeClr val="tx1">
                  <a:lumMod val="65000"/>
                  <a:lumOff val="35000"/>
                </a:schemeClr>
              </a:solidFill>
              <a:latin typeface="Open Sans"/>
              <a:cs typeface="Open Sans"/>
            </a:endParaRPr>
          </a:p>
          <a:p>
            <a:pPr algn="ctr"/>
            <a:endParaRPr lang="en-US" dirty="0">
              <a:solidFill>
                <a:schemeClr val="tx1">
                  <a:lumMod val="65000"/>
                  <a:lumOff val="35000"/>
                </a:schemeClr>
              </a:solidFill>
              <a:latin typeface="Open Sans"/>
              <a:cs typeface="Open Sans"/>
            </a:endParaRPr>
          </a:p>
          <a:p>
            <a:pPr algn="ctr"/>
            <a:endParaRPr lang="en-US" sz="1400" b="1" dirty="0" smtClean="0">
              <a:solidFill>
                <a:schemeClr val="tx1">
                  <a:lumMod val="65000"/>
                  <a:lumOff val="35000"/>
                </a:schemeClr>
              </a:solidFill>
              <a:latin typeface="Open Sans"/>
              <a:cs typeface="Open Sans"/>
            </a:endParaRPr>
          </a:p>
        </p:txBody>
      </p:sp>
      <p:sp>
        <p:nvSpPr>
          <p:cNvPr id="11" name="Rectangle 10"/>
          <p:cNvSpPr/>
          <p:nvPr/>
        </p:nvSpPr>
        <p:spPr>
          <a:xfrm>
            <a:off x="3234735" y="1322834"/>
            <a:ext cx="2031325" cy="4524315"/>
          </a:xfrm>
          <a:prstGeom prst="rect">
            <a:avLst/>
          </a:prstGeom>
        </p:spPr>
        <p:txBody>
          <a:bodyPr wrap="none">
            <a:spAutoFit/>
          </a:bodyPr>
          <a:lstStyle/>
          <a:p>
            <a:pPr algn="ctr"/>
            <a:r>
              <a:rPr lang="en-US" b="1" dirty="0" smtClean="0">
                <a:solidFill>
                  <a:schemeClr val="tx1">
                    <a:lumMod val="65000"/>
                    <a:lumOff val="35000"/>
                  </a:schemeClr>
                </a:solidFill>
                <a:latin typeface="Open Sans"/>
                <a:cs typeface="Open Sans"/>
              </a:rPr>
              <a:t>Professional </a:t>
            </a:r>
          </a:p>
          <a:p>
            <a:pPr algn="ctr"/>
            <a:r>
              <a:rPr lang="en-US" b="1" dirty="0" smtClean="0">
                <a:solidFill>
                  <a:schemeClr val="tx1">
                    <a:lumMod val="65000"/>
                    <a:lumOff val="35000"/>
                  </a:schemeClr>
                </a:solidFill>
                <a:latin typeface="Open Sans"/>
                <a:cs typeface="Open Sans"/>
              </a:rPr>
              <a:t>connector</a:t>
            </a:r>
          </a:p>
          <a:p>
            <a:pPr algn="ctr"/>
            <a:endParaRPr lang="en-US" b="1" dirty="0">
              <a:solidFill>
                <a:schemeClr val="tx1">
                  <a:lumMod val="65000"/>
                  <a:lumOff val="35000"/>
                </a:schemeClr>
              </a:solidFill>
              <a:latin typeface="Open Sans"/>
              <a:cs typeface="Open Sans"/>
            </a:endParaRPr>
          </a:p>
          <a:p>
            <a:pPr algn="ctr"/>
            <a:endParaRPr lang="en-US" b="1" dirty="0" smtClean="0">
              <a:solidFill>
                <a:schemeClr val="tx1">
                  <a:lumMod val="65000"/>
                  <a:lumOff val="35000"/>
                </a:schemeClr>
              </a:solidFill>
              <a:latin typeface="Open Sans"/>
              <a:cs typeface="Open Sans"/>
            </a:endParaRPr>
          </a:p>
          <a:p>
            <a:pPr algn="ctr"/>
            <a:r>
              <a:rPr lang="en-US" dirty="0" smtClean="0">
                <a:solidFill>
                  <a:schemeClr val="tx1">
                    <a:lumMod val="65000"/>
                    <a:lumOff val="35000"/>
                  </a:schemeClr>
                </a:solidFill>
                <a:latin typeface="Open Sans"/>
                <a:cs typeface="Open Sans"/>
              </a:rPr>
              <a:t>1. Most trusted </a:t>
            </a:r>
          </a:p>
          <a:p>
            <a:pPr algn="ctr"/>
            <a:r>
              <a:rPr lang="en-US" dirty="0">
                <a:solidFill>
                  <a:schemeClr val="tx1">
                    <a:lumMod val="65000"/>
                    <a:lumOff val="35000"/>
                  </a:schemeClr>
                </a:solidFill>
                <a:latin typeface="Open Sans"/>
                <a:cs typeface="Open Sans"/>
              </a:rPr>
              <a:t>s</a:t>
            </a:r>
            <a:r>
              <a:rPr lang="en-US" dirty="0" smtClean="0">
                <a:solidFill>
                  <a:schemeClr val="tx1">
                    <a:lumMod val="65000"/>
                    <a:lumOff val="35000"/>
                  </a:schemeClr>
                </a:solidFill>
                <a:latin typeface="Open Sans"/>
                <a:cs typeface="Open Sans"/>
              </a:rPr>
              <a:t>ocial network</a:t>
            </a:r>
          </a:p>
          <a:p>
            <a:pPr algn="ctr"/>
            <a:endParaRPr lang="en-US" dirty="0">
              <a:solidFill>
                <a:schemeClr val="tx1">
                  <a:lumMod val="65000"/>
                  <a:lumOff val="35000"/>
                </a:schemeClr>
              </a:solidFill>
              <a:latin typeface="Open Sans"/>
              <a:cs typeface="Open Sans"/>
            </a:endParaRPr>
          </a:p>
          <a:p>
            <a:pPr algn="ctr"/>
            <a:r>
              <a:rPr lang="en-US" dirty="0" smtClean="0">
                <a:solidFill>
                  <a:schemeClr val="tx1">
                    <a:lumMod val="65000"/>
                    <a:lumOff val="35000"/>
                  </a:schemeClr>
                </a:solidFill>
                <a:latin typeface="Open Sans"/>
                <a:cs typeface="Open Sans"/>
              </a:rPr>
              <a:t>2.Highly targeted</a:t>
            </a:r>
          </a:p>
          <a:p>
            <a:pPr algn="ctr"/>
            <a:r>
              <a:rPr lang="en-US" dirty="0">
                <a:solidFill>
                  <a:schemeClr val="tx1">
                    <a:lumMod val="65000"/>
                    <a:lumOff val="35000"/>
                  </a:schemeClr>
                </a:solidFill>
                <a:latin typeface="Open Sans"/>
                <a:cs typeface="Open Sans"/>
              </a:rPr>
              <a:t>a</a:t>
            </a:r>
            <a:r>
              <a:rPr lang="en-US" dirty="0" smtClean="0">
                <a:solidFill>
                  <a:schemeClr val="tx1">
                    <a:lumMod val="65000"/>
                    <a:lumOff val="35000"/>
                  </a:schemeClr>
                </a:solidFill>
                <a:latin typeface="Open Sans"/>
                <a:cs typeface="Open Sans"/>
              </a:rPr>
              <a:t>d products</a:t>
            </a:r>
          </a:p>
          <a:p>
            <a:pPr algn="ctr"/>
            <a:endParaRPr lang="en-US" dirty="0">
              <a:solidFill>
                <a:schemeClr val="tx1">
                  <a:lumMod val="65000"/>
                  <a:lumOff val="35000"/>
                </a:schemeClr>
              </a:solidFill>
              <a:latin typeface="Open Sans"/>
              <a:cs typeface="Open Sans"/>
            </a:endParaRPr>
          </a:p>
          <a:p>
            <a:pPr algn="ctr"/>
            <a:r>
              <a:rPr lang="en-US" dirty="0" smtClean="0">
                <a:solidFill>
                  <a:schemeClr val="tx1">
                    <a:lumMod val="65000"/>
                    <a:lumOff val="35000"/>
                  </a:schemeClr>
                </a:solidFill>
                <a:latin typeface="Open Sans"/>
                <a:cs typeface="Open Sans"/>
              </a:rPr>
              <a:t>3. Intention-driven</a:t>
            </a:r>
          </a:p>
          <a:p>
            <a:pPr algn="ctr"/>
            <a:r>
              <a:rPr lang="en-US" dirty="0" smtClean="0">
                <a:solidFill>
                  <a:schemeClr val="tx1">
                    <a:lumMod val="65000"/>
                    <a:lumOff val="35000"/>
                  </a:schemeClr>
                </a:solidFill>
                <a:latin typeface="Open Sans"/>
                <a:cs typeface="Open Sans"/>
              </a:rPr>
              <a:t>(careers,</a:t>
            </a:r>
          </a:p>
          <a:p>
            <a:pPr algn="ctr"/>
            <a:r>
              <a:rPr lang="en-US" dirty="0" smtClean="0">
                <a:solidFill>
                  <a:schemeClr val="tx1">
                    <a:lumMod val="65000"/>
                    <a:lumOff val="35000"/>
                  </a:schemeClr>
                </a:solidFill>
                <a:latin typeface="Open Sans"/>
                <a:cs typeface="Open Sans"/>
              </a:rPr>
              <a:t>Inspiration) </a:t>
            </a:r>
          </a:p>
          <a:p>
            <a:pPr algn="ctr"/>
            <a:endParaRPr lang="en-US" b="1" dirty="0" smtClean="0">
              <a:solidFill>
                <a:schemeClr val="tx1">
                  <a:lumMod val="65000"/>
                  <a:lumOff val="35000"/>
                </a:schemeClr>
              </a:solidFill>
              <a:latin typeface="Open Sans"/>
              <a:cs typeface="Open Sans"/>
            </a:endParaRPr>
          </a:p>
          <a:p>
            <a:pPr algn="ctr"/>
            <a:endParaRPr lang="en-US" b="1" dirty="0" smtClean="0">
              <a:solidFill>
                <a:schemeClr val="tx1">
                  <a:lumMod val="65000"/>
                  <a:lumOff val="35000"/>
                </a:schemeClr>
              </a:solidFill>
              <a:latin typeface="Open Sans"/>
              <a:cs typeface="Open Sans"/>
            </a:endParaRPr>
          </a:p>
          <a:p>
            <a:pPr algn="ctr"/>
            <a:endParaRPr lang="en-US" b="1" dirty="0">
              <a:solidFill>
                <a:schemeClr val="tx1">
                  <a:lumMod val="65000"/>
                  <a:lumOff val="35000"/>
                </a:schemeClr>
              </a:solidFill>
              <a:latin typeface="Open Sans"/>
              <a:cs typeface="Open Sans"/>
            </a:endParaRPr>
          </a:p>
        </p:txBody>
      </p:sp>
      <p:sp>
        <p:nvSpPr>
          <p:cNvPr id="12" name="Rectangle 11"/>
          <p:cNvSpPr/>
          <p:nvPr/>
        </p:nvSpPr>
        <p:spPr>
          <a:xfrm>
            <a:off x="5310388" y="1325608"/>
            <a:ext cx="2108333" cy="3416320"/>
          </a:xfrm>
          <a:prstGeom prst="rect">
            <a:avLst/>
          </a:prstGeom>
        </p:spPr>
        <p:txBody>
          <a:bodyPr wrap="none">
            <a:spAutoFit/>
          </a:bodyPr>
          <a:lstStyle/>
          <a:p>
            <a:pPr algn="ctr"/>
            <a:r>
              <a:rPr lang="en-US" b="1" dirty="0" smtClean="0">
                <a:solidFill>
                  <a:schemeClr val="tx1">
                    <a:lumMod val="65000"/>
                    <a:lumOff val="35000"/>
                  </a:schemeClr>
                </a:solidFill>
                <a:latin typeface="Open Sans"/>
                <a:cs typeface="Open Sans"/>
              </a:rPr>
              <a:t>In the moment </a:t>
            </a:r>
          </a:p>
          <a:p>
            <a:pPr algn="ctr"/>
            <a:r>
              <a:rPr lang="en-US" b="1" dirty="0">
                <a:solidFill>
                  <a:schemeClr val="tx1">
                    <a:lumMod val="65000"/>
                    <a:lumOff val="35000"/>
                  </a:schemeClr>
                </a:solidFill>
                <a:latin typeface="Open Sans"/>
                <a:cs typeface="Open Sans"/>
              </a:rPr>
              <a:t>e</a:t>
            </a:r>
            <a:r>
              <a:rPr lang="en-US" b="1" dirty="0" smtClean="0">
                <a:solidFill>
                  <a:schemeClr val="tx1">
                    <a:lumMod val="65000"/>
                    <a:lumOff val="35000"/>
                  </a:schemeClr>
                </a:solidFill>
                <a:latin typeface="Open Sans"/>
                <a:cs typeface="Open Sans"/>
              </a:rPr>
              <a:t>ngager</a:t>
            </a:r>
          </a:p>
          <a:p>
            <a:pPr algn="ctr"/>
            <a:endParaRPr lang="en-US" b="1" dirty="0">
              <a:solidFill>
                <a:schemeClr val="tx1">
                  <a:lumMod val="65000"/>
                  <a:lumOff val="35000"/>
                </a:schemeClr>
              </a:solidFill>
              <a:latin typeface="Open Sans"/>
              <a:cs typeface="Open Sans"/>
            </a:endParaRPr>
          </a:p>
          <a:p>
            <a:pPr algn="ctr"/>
            <a:endParaRPr lang="en-US" b="1" dirty="0" smtClean="0">
              <a:solidFill>
                <a:schemeClr val="tx1">
                  <a:lumMod val="65000"/>
                  <a:lumOff val="35000"/>
                </a:schemeClr>
              </a:solidFill>
              <a:latin typeface="Open Sans"/>
              <a:cs typeface="Open Sans"/>
            </a:endParaRPr>
          </a:p>
          <a:p>
            <a:pPr marL="342900" indent="-342900" algn="ctr">
              <a:buAutoNum type="arabicPeriod"/>
            </a:pPr>
            <a:r>
              <a:rPr lang="en-US" dirty="0" smtClean="0">
                <a:solidFill>
                  <a:schemeClr val="tx1">
                    <a:lumMod val="65000"/>
                    <a:lumOff val="35000"/>
                  </a:schemeClr>
                </a:solidFill>
                <a:latin typeface="Open Sans"/>
                <a:cs typeface="Open Sans"/>
              </a:rPr>
              <a:t>Popular, quick, </a:t>
            </a:r>
          </a:p>
          <a:p>
            <a:pPr algn="ctr"/>
            <a:r>
              <a:rPr lang="en-US" dirty="0">
                <a:solidFill>
                  <a:schemeClr val="tx1">
                    <a:lumMod val="65000"/>
                    <a:lumOff val="35000"/>
                  </a:schemeClr>
                </a:solidFill>
                <a:latin typeface="Open Sans"/>
                <a:cs typeface="Open Sans"/>
              </a:rPr>
              <a:t>c</a:t>
            </a:r>
            <a:r>
              <a:rPr lang="en-US" dirty="0" smtClean="0">
                <a:solidFill>
                  <a:schemeClr val="tx1">
                    <a:lumMod val="65000"/>
                    <a:lumOff val="35000"/>
                  </a:schemeClr>
                </a:solidFill>
                <a:latin typeface="Open Sans"/>
                <a:cs typeface="Open Sans"/>
              </a:rPr>
              <a:t>ustomer-driven</a:t>
            </a:r>
          </a:p>
          <a:p>
            <a:pPr algn="ctr"/>
            <a:endParaRPr lang="en-US" dirty="0">
              <a:solidFill>
                <a:schemeClr val="tx1">
                  <a:lumMod val="65000"/>
                  <a:lumOff val="35000"/>
                </a:schemeClr>
              </a:solidFill>
              <a:latin typeface="Open Sans"/>
              <a:cs typeface="Open Sans"/>
            </a:endParaRPr>
          </a:p>
          <a:p>
            <a:pPr algn="ctr"/>
            <a:r>
              <a:rPr lang="en-US" dirty="0" smtClean="0">
                <a:solidFill>
                  <a:schemeClr val="tx1">
                    <a:lumMod val="65000"/>
                    <a:lumOff val="35000"/>
                  </a:schemeClr>
                </a:solidFill>
                <a:latin typeface="Open Sans"/>
                <a:cs typeface="Open Sans"/>
              </a:rPr>
              <a:t>2. Good in </a:t>
            </a:r>
          </a:p>
          <a:p>
            <a:pPr algn="ctr"/>
            <a:r>
              <a:rPr lang="en-US" dirty="0">
                <a:solidFill>
                  <a:schemeClr val="tx1">
                    <a:lumMod val="65000"/>
                    <a:lumOff val="35000"/>
                  </a:schemeClr>
                </a:solidFill>
                <a:latin typeface="Open Sans"/>
                <a:cs typeface="Open Sans"/>
              </a:rPr>
              <a:t>e</a:t>
            </a:r>
            <a:r>
              <a:rPr lang="en-US" dirty="0" smtClean="0">
                <a:solidFill>
                  <a:schemeClr val="tx1">
                    <a:lumMod val="65000"/>
                    <a:lumOff val="35000"/>
                  </a:schemeClr>
                </a:solidFill>
                <a:latin typeface="Open Sans"/>
                <a:cs typeface="Open Sans"/>
              </a:rPr>
              <a:t>mergencies</a:t>
            </a:r>
          </a:p>
          <a:p>
            <a:pPr algn="ctr"/>
            <a:endParaRPr lang="en-US" dirty="0">
              <a:solidFill>
                <a:schemeClr val="tx1">
                  <a:lumMod val="65000"/>
                  <a:lumOff val="35000"/>
                </a:schemeClr>
              </a:solidFill>
              <a:latin typeface="Open Sans"/>
              <a:cs typeface="Open Sans"/>
            </a:endParaRPr>
          </a:p>
          <a:p>
            <a:pPr algn="ctr"/>
            <a:r>
              <a:rPr lang="en-US" dirty="0" smtClean="0">
                <a:solidFill>
                  <a:schemeClr val="tx1">
                    <a:lumMod val="65000"/>
                    <a:lumOff val="35000"/>
                  </a:schemeClr>
                </a:solidFill>
                <a:latin typeface="Open Sans"/>
                <a:cs typeface="Open Sans"/>
              </a:rPr>
              <a:t>3. In infancy within</a:t>
            </a:r>
          </a:p>
          <a:p>
            <a:pPr algn="ctr"/>
            <a:r>
              <a:rPr lang="en-US" dirty="0">
                <a:solidFill>
                  <a:schemeClr val="tx1">
                    <a:lumMod val="65000"/>
                    <a:lumOff val="35000"/>
                  </a:schemeClr>
                </a:solidFill>
                <a:latin typeface="Open Sans"/>
                <a:cs typeface="Open Sans"/>
              </a:rPr>
              <a:t>m</a:t>
            </a:r>
            <a:r>
              <a:rPr lang="en-US" dirty="0" smtClean="0">
                <a:solidFill>
                  <a:schemeClr val="tx1">
                    <a:lumMod val="65000"/>
                    <a:lumOff val="35000"/>
                  </a:schemeClr>
                </a:solidFill>
                <a:latin typeface="Open Sans"/>
                <a:cs typeface="Open Sans"/>
              </a:rPr>
              <a:t>ost orgs</a:t>
            </a:r>
          </a:p>
        </p:txBody>
      </p:sp>
    </p:spTree>
    <p:extLst>
      <p:ext uri="{BB962C8B-B14F-4D97-AF65-F5344CB8AC3E}">
        <p14:creationId xmlns:p14="http://schemas.microsoft.com/office/powerpoint/2010/main" val="182911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1" grpId="0"/>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60657" y="2170700"/>
            <a:ext cx="8420764" cy="938259"/>
          </a:xfrm>
        </p:spPr>
        <p:txBody>
          <a:bodyPr>
            <a:noAutofit/>
          </a:bodyPr>
          <a:lstStyle/>
          <a:p>
            <a:pPr algn="l"/>
            <a:r>
              <a:rPr lang="en-GB" sz="3000" b="1" dirty="0">
                <a:solidFill>
                  <a:schemeClr val="tx1">
                    <a:lumMod val="65000"/>
                    <a:lumOff val="35000"/>
                  </a:schemeClr>
                </a:solidFill>
                <a:latin typeface="Open Sans"/>
              </a:rPr>
              <a:t>How to research, identify whether channels are right for your organisation </a:t>
            </a:r>
            <a:r>
              <a:rPr lang="en-GB" sz="3000" b="1" dirty="0" smtClean="0">
                <a:solidFill>
                  <a:schemeClr val="tx1">
                    <a:lumMod val="65000"/>
                    <a:lumOff val="35000"/>
                  </a:schemeClr>
                </a:solidFill>
                <a:latin typeface="Open Sans"/>
              </a:rPr>
              <a:t>and </a:t>
            </a:r>
            <a:r>
              <a:rPr lang="en-GB" sz="3000" b="1" dirty="0">
                <a:solidFill>
                  <a:schemeClr val="tx1">
                    <a:lumMod val="65000"/>
                    <a:lumOff val="35000"/>
                  </a:schemeClr>
                </a:solidFill>
                <a:latin typeface="Open Sans"/>
              </a:rPr>
              <a:t>create a strong business case for using new channels</a:t>
            </a:r>
          </a:p>
        </p:txBody>
      </p:sp>
    </p:spTree>
    <p:extLst>
      <p:ext uri="{BB962C8B-B14F-4D97-AF65-F5344CB8AC3E}">
        <p14:creationId xmlns:p14="http://schemas.microsoft.com/office/powerpoint/2010/main" val="32240401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096223" y="1946626"/>
            <a:ext cx="1655652" cy="1655652"/>
          </a:xfrm>
          <a:prstGeom prst="ellipse">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endParaRPr>
          </a:p>
        </p:txBody>
      </p:sp>
      <p:sp>
        <p:nvSpPr>
          <p:cNvPr id="5" name="Oval 4"/>
          <p:cNvSpPr/>
          <p:nvPr/>
        </p:nvSpPr>
        <p:spPr>
          <a:xfrm>
            <a:off x="3464604" y="1946626"/>
            <a:ext cx="1655652" cy="1655652"/>
          </a:xfrm>
          <a:prstGeom prst="ellipse">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endParaRPr>
          </a:p>
        </p:txBody>
      </p:sp>
      <p:sp>
        <p:nvSpPr>
          <p:cNvPr id="6" name="Oval 5"/>
          <p:cNvSpPr/>
          <p:nvPr/>
        </p:nvSpPr>
        <p:spPr>
          <a:xfrm>
            <a:off x="5696852" y="1946626"/>
            <a:ext cx="1655652" cy="1655652"/>
          </a:xfrm>
          <a:prstGeom prst="ellipse">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endParaRPr>
          </a:p>
        </p:txBody>
      </p:sp>
      <p:sp>
        <p:nvSpPr>
          <p:cNvPr id="9" name="TextBox 8"/>
          <p:cNvSpPr txBox="1"/>
          <p:nvPr/>
        </p:nvSpPr>
        <p:spPr>
          <a:xfrm>
            <a:off x="1083466" y="2326570"/>
            <a:ext cx="1702185" cy="982833"/>
          </a:xfrm>
          <a:prstGeom prst="rect">
            <a:avLst/>
          </a:prstGeom>
          <a:noFill/>
        </p:spPr>
        <p:txBody>
          <a:bodyPr wrap="square" rtlCol="0">
            <a:spAutoFit/>
          </a:bodyPr>
          <a:lstStyle/>
          <a:p>
            <a:pPr algn="ctr">
              <a:lnSpc>
                <a:spcPct val="110000"/>
              </a:lnSpc>
            </a:pPr>
            <a:r>
              <a:rPr lang="en-US" dirty="0" smtClean="0">
                <a:solidFill>
                  <a:srgbClr val="FFFFFF"/>
                </a:solidFill>
                <a:latin typeface="Open Sans"/>
                <a:cs typeface="Open Sans"/>
              </a:rPr>
              <a:t>Audit existing channel performance</a:t>
            </a:r>
          </a:p>
        </p:txBody>
      </p:sp>
      <p:sp>
        <p:nvSpPr>
          <p:cNvPr id="11" name="TextBox 10"/>
          <p:cNvSpPr txBox="1"/>
          <p:nvPr/>
        </p:nvSpPr>
        <p:spPr>
          <a:xfrm>
            <a:off x="5698104" y="2334504"/>
            <a:ext cx="1702185" cy="1006429"/>
          </a:xfrm>
          <a:prstGeom prst="rect">
            <a:avLst/>
          </a:prstGeom>
          <a:noFill/>
        </p:spPr>
        <p:txBody>
          <a:bodyPr wrap="square" rtlCol="0">
            <a:spAutoFit/>
          </a:bodyPr>
          <a:lstStyle/>
          <a:p>
            <a:pPr algn="ctr">
              <a:lnSpc>
                <a:spcPct val="110000"/>
              </a:lnSpc>
            </a:pPr>
            <a:r>
              <a:rPr lang="en-US" dirty="0" smtClean="0">
                <a:solidFill>
                  <a:srgbClr val="FFFFFF"/>
                </a:solidFill>
                <a:latin typeface="Open Sans"/>
                <a:cs typeface="Open Sans"/>
              </a:rPr>
              <a:t>Trial with key audience groups</a:t>
            </a:r>
          </a:p>
        </p:txBody>
      </p:sp>
      <p:sp>
        <p:nvSpPr>
          <p:cNvPr id="12" name="TextBox 11"/>
          <p:cNvSpPr txBox="1"/>
          <p:nvPr/>
        </p:nvSpPr>
        <p:spPr>
          <a:xfrm>
            <a:off x="3443088" y="2415404"/>
            <a:ext cx="1702185" cy="678134"/>
          </a:xfrm>
          <a:prstGeom prst="rect">
            <a:avLst/>
          </a:prstGeom>
          <a:noFill/>
        </p:spPr>
        <p:txBody>
          <a:bodyPr wrap="square" rtlCol="0">
            <a:spAutoFit/>
          </a:bodyPr>
          <a:lstStyle/>
          <a:p>
            <a:pPr algn="ctr">
              <a:lnSpc>
                <a:spcPct val="110000"/>
              </a:lnSpc>
            </a:pPr>
            <a:r>
              <a:rPr lang="en-US" dirty="0" smtClean="0">
                <a:solidFill>
                  <a:srgbClr val="FFFFFF"/>
                </a:solidFill>
                <a:latin typeface="Open Sans"/>
                <a:cs typeface="Open Sans"/>
              </a:rPr>
              <a:t>Resources and training</a:t>
            </a:r>
          </a:p>
        </p:txBody>
      </p:sp>
      <p:sp>
        <p:nvSpPr>
          <p:cNvPr id="2" name="U-Turn Arrow 1"/>
          <p:cNvSpPr/>
          <p:nvPr/>
        </p:nvSpPr>
        <p:spPr>
          <a:xfrm>
            <a:off x="2238706" y="1208690"/>
            <a:ext cx="1944414" cy="578069"/>
          </a:xfrm>
          <a:prstGeom prst="utur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0" name="U-Turn Arrow 9"/>
          <p:cNvSpPr/>
          <p:nvPr/>
        </p:nvSpPr>
        <p:spPr>
          <a:xfrm>
            <a:off x="4725897" y="1214533"/>
            <a:ext cx="1944414" cy="578069"/>
          </a:xfrm>
          <a:prstGeom prst="utur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6" name="Rectangle 15"/>
          <p:cNvSpPr/>
          <p:nvPr/>
        </p:nvSpPr>
        <p:spPr>
          <a:xfrm>
            <a:off x="1769115" y="433181"/>
            <a:ext cx="2883595" cy="695575"/>
          </a:xfrm>
          <a:prstGeom prst="rect">
            <a:avLst/>
          </a:prstGeom>
        </p:spPr>
        <p:txBody>
          <a:bodyPr wrap="square">
            <a:spAutoFit/>
          </a:bodyPr>
          <a:lstStyle/>
          <a:p>
            <a:pPr algn="ctr">
              <a:lnSpc>
                <a:spcPct val="140000"/>
              </a:lnSpc>
            </a:pPr>
            <a:r>
              <a:rPr lang="en-US" sz="1400" b="1" dirty="0" smtClean="0">
                <a:solidFill>
                  <a:srgbClr val="595959"/>
                </a:solidFill>
                <a:latin typeface="Open Sans"/>
              </a:rPr>
              <a:t>Will the new channel improve business outcomes?</a:t>
            </a:r>
            <a:endParaRPr lang="en-US" sz="1400" b="1" dirty="0">
              <a:solidFill>
                <a:srgbClr val="595959"/>
              </a:solidFill>
              <a:latin typeface="Open Sans"/>
            </a:endParaRPr>
          </a:p>
        </p:txBody>
      </p:sp>
      <p:sp>
        <p:nvSpPr>
          <p:cNvPr id="20" name="Rectangle 19"/>
          <p:cNvSpPr/>
          <p:nvPr/>
        </p:nvSpPr>
        <p:spPr>
          <a:xfrm>
            <a:off x="4468909" y="473148"/>
            <a:ext cx="2883595" cy="695575"/>
          </a:xfrm>
          <a:prstGeom prst="rect">
            <a:avLst/>
          </a:prstGeom>
        </p:spPr>
        <p:txBody>
          <a:bodyPr wrap="square">
            <a:spAutoFit/>
          </a:bodyPr>
          <a:lstStyle/>
          <a:p>
            <a:pPr algn="ctr">
              <a:lnSpc>
                <a:spcPct val="140000"/>
              </a:lnSpc>
            </a:pPr>
            <a:r>
              <a:rPr lang="en-US" sz="1400" b="1" dirty="0">
                <a:solidFill>
                  <a:srgbClr val="595959"/>
                </a:solidFill>
                <a:latin typeface="Open Sans"/>
              </a:rPr>
              <a:t>H</a:t>
            </a:r>
            <a:r>
              <a:rPr lang="en-US" sz="1400" b="1" dirty="0" smtClean="0">
                <a:solidFill>
                  <a:srgbClr val="595959"/>
                </a:solidFill>
                <a:latin typeface="Open Sans"/>
              </a:rPr>
              <a:t>ow will it be maintained and championed internally?</a:t>
            </a:r>
            <a:endParaRPr lang="en-US" sz="1400" b="1" dirty="0">
              <a:solidFill>
                <a:srgbClr val="595959"/>
              </a:solidFill>
              <a:latin typeface="Open Sans"/>
            </a:endParaRPr>
          </a:p>
        </p:txBody>
      </p:sp>
      <p:sp>
        <p:nvSpPr>
          <p:cNvPr id="21" name="Rectangle 20"/>
          <p:cNvSpPr/>
          <p:nvPr/>
        </p:nvSpPr>
        <p:spPr>
          <a:xfrm>
            <a:off x="5082880" y="3661667"/>
            <a:ext cx="2883595" cy="997196"/>
          </a:xfrm>
          <a:prstGeom prst="rect">
            <a:avLst/>
          </a:prstGeom>
        </p:spPr>
        <p:txBody>
          <a:bodyPr wrap="square">
            <a:spAutoFit/>
          </a:bodyPr>
          <a:lstStyle/>
          <a:p>
            <a:pPr algn="ctr">
              <a:lnSpc>
                <a:spcPct val="140000"/>
              </a:lnSpc>
            </a:pPr>
            <a:r>
              <a:rPr lang="en-US" sz="1400" b="1" dirty="0">
                <a:solidFill>
                  <a:srgbClr val="595959"/>
                </a:solidFill>
                <a:latin typeface="Open Sans"/>
              </a:rPr>
              <a:t>What </a:t>
            </a:r>
            <a:r>
              <a:rPr lang="en-US" sz="1400" b="1" dirty="0" smtClean="0">
                <a:solidFill>
                  <a:srgbClr val="595959"/>
                </a:solidFill>
                <a:latin typeface="Open Sans"/>
              </a:rPr>
              <a:t>does </a:t>
            </a:r>
            <a:r>
              <a:rPr lang="en-US" sz="1400" b="1" dirty="0">
                <a:solidFill>
                  <a:srgbClr val="595959"/>
                </a:solidFill>
                <a:latin typeface="Open Sans"/>
              </a:rPr>
              <a:t>success look </a:t>
            </a:r>
            <a:r>
              <a:rPr lang="en-US" sz="1400" b="1" dirty="0" smtClean="0">
                <a:solidFill>
                  <a:srgbClr val="595959"/>
                </a:solidFill>
                <a:latin typeface="Open Sans"/>
              </a:rPr>
              <a:t>like?</a:t>
            </a:r>
          </a:p>
          <a:p>
            <a:pPr algn="ctr">
              <a:lnSpc>
                <a:spcPct val="140000"/>
              </a:lnSpc>
            </a:pPr>
            <a:r>
              <a:rPr lang="en-US" sz="1400" b="1" dirty="0" smtClean="0">
                <a:solidFill>
                  <a:srgbClr val="595959"/>
                </a:solidFill>
                <a:latin typeface="Open Sans"/>
              </a:rPr>
              <a:t>Review quarterly and share findings upwards </a:t>
            </a:r>
            <a:endParaRPr lang="en-US" sz="1400" b="1" dirty="0">
              <a:solidFill>
                <a:srgbClr val="595959"/>
              </a:solidFill>
              <a:latin typeface="Open Sans"/>
            </a:endParaRPr>
          </a:p>
        </p:txBody>
      </p:sp>
      <p:sp>
        <p:nvSpPr>
          <p:cNvPr id="22" name="U-Turn Arrow 21"/>
          <p:cNvSpPr/>
          <p:nvPr/>
        </p:nvSpPr>
        <p:spPr>
          <a:xfrm rot="5400000">
            <a:off x="6931875" y="3009743"/>
            <a:ext cx="1944414" cy="578069"/>
          </a:xfrm>
          <a:prstGeom prst="utur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499870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p:bldP spid="11" grpId="0"/>
      <p:bldP spid="12" grpId="0"/>
      <p:bldP spid="2" grpId="0" animBg="1"/>
      <p:bldP spid="10" grpId="0" animBg="1"/>
      <p:bldP spid="16" grpId="0"/>
      <p:bldP spid="20" grpId="0"/>
      <p:bldP spid="21" grpId="0"/>
      <p:bldP spid="2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81677" y="2097128"/>
            <a:ext cx="8420764" cy="938259"/>
          </a:xfrm>
        </p:spPr>
        <p:txBody>
          <a:bodyPr>
            <a:normAutofit/>
          </a:bodyPr>
          <a:lstStyle/>
          <a:p>
            <a:pPr algn="l"/>
            <a:r>
              <a:rPr lang="en-US" sz="2800" b="1" dirty="0" smtClean="0">
                <a:solidFill>
                  <a:schemeClr val="tx1">
                    <a:lumMod val="65000"/>
                    <a:lumOff val="35000"/>
                  </a:schemeClr>
                </a:solidFill>
                <a:latin typeface="Open Sans"/>
                <a:cs typeface="Open Sans"/>
              </a:rPr>
              <a:t>Case study – Met Office</a:t>
            </a:r>
            <a:endParaRPr lang="en-US" sz="2800" b="1" dirty="0">
              <a:solidFill>
                <a:schemeClr val="tx1">
                  <a:lumMod val="65000"/>
                  <a:lumOff val="35000"/>
                </a:schemeClr>
              </a:solidFill>
              <a:latin typeface="Open Sans"/>
              <a:cs typeface="Open Sans"/>
            </a:endParaRPr>
          </a:p>
        </p:txBody>
      </p:sp>
      <p:pic>
        <p:nvPicPr>
          <p:cNvPr id="4" name="Google Shape;529;p76"/>
          <p:cNvPicPr preferRelativeResize="0"/>
          <p:nvPr/>
        </p:nvPicPr>
        <p:blipFill rotWithShape="1">
          <a:blip r:embed="rId3">
            <a:alphaModFix/>
          </a:blip>
          <a:srcRect/>
          <a:stretch/>
        </p:blipFill>
        <p:spPr>
          <a:xfrm>
            <a:off x="370592" y="3035387"/>
            <a:ext cx="707793" cy="687628"/>
          </a:xfrm>
          <a:prstGeom prst="rect">
            <a:avLst/>
          </a:prstGeom>
          <a:noFill/>
          <a:ln>
            <a:noFill/>
          </a:ln>
        </p:spPr>
      </p:pic>
    </p:spTree>
    <p:extLst>
      <p:ext uri="{BB962C8B-B14F-4D97-AF65-F5344CB8AC3E}">
        <p14:creationId xmlns:p14="http://schemas.microsoft.com/office/powerpoint/2010/main" val="153966212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529;p76"/>
          <p:cNvPicPr preferRelativeResize="0"/>
          <p:nvPr/>
        </p:nvPicPr>
        <p:blipFill rotWithShape="1">
          <a:blip r:embed="rId3">
            <a:alphaModFix/>
          </a:blip>
          <a:srcRect/>
          <a:stretch/>
        </p:blipFill>
        <p:spPr>
          <a:xfrm>
            <a:off x="260657" y="181749"/>
            <a:ext cx="707793" cy="687628"/>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3473" y="255640"/>
            <a:ext cx="7399471" cy="4749982"/>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3473" y="132285"/>
            <a:ext cx="7626024" cy="487333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3400" y="0"/>
            <a:ext cx="5261335" cy="514350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3473" y="19717"/>
            <a:ext cx="7592485" cy="3991532"/>
          </a:xfrm>
          <a:prstGeom prst="rect">
            <a:avLst/>
          </a:prstGeom>
        </p:spPr>
      </p:pic>
    </p:spTree>
    <p:extLst>
      <p:ext uri="{BB962C8B-B14F-4D97-AF65-F5344CB8AC3E}">
        <p14:creationId xmlns:p14="http://schemas.microsoft.com/office/powerpoint/2010/main" val="170937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81677" y="2097128"/>
            <a:ext cx="8420764" cy="938259"/>
          </a:xfrm>
        </p:spPr>
        <p:txBody>
          <a:bodyPr>
            <a:normAutofit/>
          </a:bodyPr>
          <a:lstStyle/>
          <a:p>
            <a:pPr algn="l"/>
            <a:r>
              <a:rPr lang="en-US" sz="2800" b="1" dirty="0" smtClean="0">
                <a:solidFill>
                  <a:schemeClr val="tx1">
                    <a:lumMod val="65000"/>
                    <a:lumOff val="35000"/>
                  </a:schemeClr>
                </a:solidFill>
                <a:latin typeface="Open Sans"/>
                <a:cs typeface="Open Sans"/>
              </a:rPr>
              <a:t>Case study – Royal Navy </a:t>
            </a:r>
            <a:endParaRPr lang="en-US" sz="2800" b="1" dirty="0">
              <a:solidFill>
                <a:schemeClr val="tx1">
                  <a:lumMod val="65000"/>
                  <a:lumOff val="35000"/>
                </a:schemeClr>
              </a:solidFill>
              <a:latin typeface="Open Sans"/>
              <a:cs typeface="Open Sans"/>
            </a:endParaRPr>
          </a:p>
        </p:txBody>
      </p:sp>
      <p:pic>
        <p:nvPicPr>
          <p:cNvPr id="5" name="Google Shape;390;p61"/>
          <p:cNvPicPr preferRelativeResize="0"/>
          <p:nvPr/>
        </p:nvPicPr>
        <p:blipFill rotWithShape="1">
          <a:blip r:embed="rId3">
            <a:alphaModFix/>
          </a:blip>
          <a:srcRect/>
          <a:stretch/>
        </p:blipFill>
        <p:spPr>
          <a:xfrm>
            <a:off x="356019" y="3035387"/>
            <a:ext cx="758078" cy="745772"/>
          </a:xfrm>
          <a:prstGeom prst="rect">
            <a:avLst/>
          </a:prstGeom>
          <a:noFill/>
          <a:ln>
            <a:noFill/>
          </a:ln>
        </p:spPr>
      </p:pic>
    </p:spTree>
    <p:extLst>
      <p:ext uri="{BB962C8B-B14F-4D97-AF65-F5344CB8AC3E}">
        <p14:creationId xmlns:p14="http://schemas.microsoft.com/office/powerpoint/2010/main" val="297174265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915" y="0"/>
            <a:ext cx="5458224" cy="5143500"/>
          </a:xfrm>
          <a:prstGeom prst="rect">
            <a:avLst/>
          </a:prstGeom>
        </p:spPr>
      </p:pic>
      <p:pic>
        <p:nvPicPr>
          <p:cNvPr id="8" name="Google Shape;390;p61"/>
          <p:cNvPicPr preferRelativeResize="0"/>
          <p:nvPr/>
        </p:nvPicPr>
        <p:blipFill rotWithShape="1">
          <a:blip r:embed="rId4">
            <a:alphaModFix/>
          </a:blip>
          <a:srcRect/>
          <a:stretch/>
        </p:blipFill>
        <p:spPr>
          <a:xfrm>
            <a:off x="245182" y="209059"/>
            <a:ext cx="758078" cy="745772"/>
          </a:xfrm>
          <a:prstGeom prst="rect">
            <a:avLst/>
          </a:prstGeom>
          <a:noFill/>
          <a:ln>
            <a:noFill/>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6461" y="0"/>
            <a:ext cx="4387539" cy="5143500"/>
          </a:xfrm>
          <a:prstGeom prst="rect">
            <a:avLst/>
          </a:prstGeom>
        </p:spPr>
      </p:pic>
    </p:spTree>
    <p:extLst>
      <p:ext uri="{BB962C8B-B14F-4D97-AF65-F5344CB8AC3E}">
        <p14:creationId xmlns:p14="http://schemas.microsoft.com/office/powerpoint/2010/main" val="228238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495480" y="278428"/>
            <a:ext cx="9406423" cy="110251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b="1" dirty="0" smtClean="0">
                <a:solidFill>
                  <a:schemeClr val="tx1">
                    <a:lumMod val="65000"/>
                    <a:lumOff val="35000"/>
                  </a:schemeClr>
                </a:solidFill>
                <a:latin typeface="Open Sans"/>
              </a:rPr>
              <a:t>Testing new platforms</a:t>
            </a:r>
            <a:endParaRPr lang="en-GB" sz="2800" b="1" dirty="0">
              <a:solidFill>
                <a:schemeClr val="tx1">
                  <a:lumMod val="65000"/>
                  <a:lumOff val="35000"/>
                </a:schemeClr>
              </a:solidFill>
              <a:latin typeface="Open Sans"/>
            </a:endParaRPr>
          </a:p>
        </p:txBody>
      </p:sp>
      <p:sp>
        <p:nvSpPr>
          <p:cNvPr id="3" name="TextBox 2"/>
          <p:cNvSpPr txBox="1"/>
          <p:nvPr/>
        </p:nvSpPr>
        <p:spPr>
          <a:xfrm>
            <a:off x="319984" y="999811"/>
            <a:ext cx="7918896" cy="3693319"/>
          </a:xfrm>
          <a:prstGeom prst="rect">
            <a:avLst/>
          </a:prstGeom>
          <a:noFill/>
        </p:spPr>
        <p:txBody>
          <a:bodyPr wrap="square" rtlCol="0">
            <a:spAutoFit/>
          </a:bodyPr>
          <a:lstStyle/>
          <a:p>
            <a:pPr marL="285750" indent="-285750">
              <a:buFont typeface="Arial" panose="020B0604020202020204" pitchFamily="34" charset="0"/>
              <a:buChar char="•"/>
            </a:pPr>
            <a:r>
              <a:rPr lang="en-GB" dirty="0" smtClean="0">
                <a:solidFill>
                  <a:schemeClr val="tx1">
                    <a:lumMod val="65000"/>
                    <a:lumOff val="35000"/>
                  </a:schemeClr>
                </a:solidFill>
                <a:latin typeface="Open Sans"/>
              </a:rPr>
              <a:t>Do some audience research (or even better) poll or survey your customers to understand if the platform is regularly used </a:t>
            </a:r>
          </a:p>
          <a:p>
            <a:pPr marL="285750" indent="-285750">
              <a:buFont typeface="Arial" panose="020B0604020202020204" pitchFamily="34" charset="0"/>
              <a:buChar char="•"/>
            </a:pPr>
            <a:endParaRPr lang="en-GB" dirty="0">
              <a:solidFill>
                <a:schemeClr val="tx1">
                  <a:lumMod val="65000"/>
                  <a:lumOff val="35000"/>
                </a:schemeClr>
              </a:solidFill>
              <a:latin typeface="Open Sans"/>
            </a:endParaRPr>
          </a:p>
          <a:p>
            <a:pPr marL="285750" indent="-285750">
              <a:buFont typeface="Arial" panose="020B0604020202020204" pitchFamily="34" charset="0"/>
              <a:buChar char="•"/>
            </a:pPr>
            <a:r>
              <a:rPr lang="en-GB" dirty="0" smtClean="0">
                <a:solidFill>
                  <a:schemeClr val="tx1">
                    <a:lumMod val="65000"/>
                    <a:lumOff val="35000"/>
                  </a:schemeClr>
                </a:solidFill>
                <a:latin typeface="Open Sans"/>
              </a:rPr>
              <a:t>Pick a campaign or initiative that aligns itself to a new channel – e.g. </a:t>
            </a:r>
            <a:r>
              <a:rPr lang="en-GB" i="1" dirty="0" smtClean="0">
                <a:solidFill>
                  <a:schemeClr val="tx1">
                    <a:lumMod val="65000"/>
                    <a:lumOff val="35000"/>
                  </a:schemeClr>
                </a:solidFill>
                <a:latin typeface="Open Sans"/>
              </a:rPr>
              <a:t>WhatsApp broadcast channel for summer graduation </a:t>
            </a:r>
            <a:r>
              <a:rPr lang="en-GB" dirty="0" smtClean="0">
                <a:solidFill>
                  <a:schemeClr val="tx1">
                    <a:lumMod val="65000"/>
                    <a:lumOff val="35000"/>
                  </a:schemeClr>
                </a:solidFill>
                <a:latin typeface="Open Sans"/>
              </a:rPr>
              <a:t>and set some objectives/goals and a timeline</a:t>
            </a:r>
            <a:endParaRPr lang="en-GB" i="1" dirty="0" smtClean="0">
              <a:solidFill>
                <a:schemeClr val="tx1">
                  <a:lumMod val="65000"/>
                  <a:lumOff val="35000"/>
                </a:schemeClr>
              </a:solidFill>
              <a:latin typeface="Open Sans"/>
            </a:endParaRPr>
          </a:p>
          <a:p>
            <a:endParaRPr lang="en-GB" dirty="0" smtClean="0">
              <a:solidFill>
                <a:schemeClr val="tx1">
                  <a:lumMod val="65000"/>
                  <a:lumOff val="35000"/>
                </a:schemeClr>
              </a:solidFill>
              <a:latin typeface="Open Sans"/>
            </a:endParaRPr>
          </a:p>
          <a:p>
            <a:pPr marL="285750" indent="-285750">
              <a:buFont typeface="Arial" panose="020B0604020202020204" pitchFamily="34" charset="0"/>
              <a:buChar char="•"/>
            </a:pPr>
            <a:r>
              <a:rPr lang="en-GB" dirty="0" smtClean="0">
                <a:solidFill>
                  <a:schemeClr val="tx1">
                    <a:lumMod val="65000"/>
                    <a:lumOff val="35000"/>
                  </a:schemeClr>
                </a:solidFill>
                <a:latin typeface="Open Sans"/>
              </a:rPr>
              <a:t>Write a one-side briefing document for staff who will manage it and train them up – set up a test account and make sure it works</a:t>
            </a:r>
          </a:p>
          <a:p>
            <a:pPr marL="285750" indent="-285750">
              <a:buFont typeface="Arial" panose="020B0604020202020204" pitchFamily="34" charset="0"/>
              <a:buChar char="•"/>
            </a:pPr>
            <a:endParaRPr lang="en-GB" dirty="0" smtClean="0">
              <a:solidFill>
                <a:schemeClr val="tx1">
                  <a:lumMod val="65000"/>
                  <a:lumOff val="35000"/>
                </a:schemeClr>
              </a:solidFill>
              <a:latin typeface="Open Sans"/>
            </a:endParaRPr>
          </a:p>
          <a:p>
            <a:pPr marL="285750" indent="-285750">
              <a:buFont typeface="Arial" panose="020B0604020202020204" pitchFamily="34" charset="0"/>
              <a:buChar char="•"/>
            </a:pPr>
            <a:r>
              <a:rPr lang="en-GB" dirty="0" smtClean="0">
                <a:solidFill>
                  <a:schemeClr val="tx1">
                    <a:lumMod val="65000"/>
                    <a:lumOff val="35000"/>
                  </a:schemeClr>
                </a:solidFill>
                <a:latin typeface="Open Sans"/>
              </a:rPr>
              <a:t>When you know it works, get the appropriate approval – highlight how it will improve business outcomes and do something better than an existing channel could</a:t>
            </a:r>
          </a:p>
        </p:txBody>
      </p:sp>
    </p:spTree>
    <p:extLst>
      <p:ext uri="{BB962C8B-B14F-4D97-AF65-F5344CB8AC3E}">
        <p14:creationId xmlns:p14="http://schemas.microsoft.com/office/powerpoint/2010/main" val="256445931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36"/>
          <p:cNvSpPr/>
          <p:nvPr/>
        </p:nvSpPr>
        <p:spPr>
          <a:xfrm>
            <a:off x="56713" y="4080256"/>
            <a:ext cx="8756134" cy="46166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5400">
                <a:solidFill>
                  <a:srgbClr val="FFFFFF"/>
                </a:solidFill>
                <a:latin typeface="Arial"/>
                <a:ea typeface="Arial"/>
                <a:cs typeface="Arial"/>
                <a:sym typeface="Arial"/>
              </a:defRPr>
            </a:pPr>
            <a:endParaRPr sz="2400" b="1" dirty="0">
              <a:solidFill>
                <a:schemeClr val="bg1"/>
              </a:solidFill>
            </a:endParaRPr>
          </a:p>
        </p:txBody>
      </p:sp>
      <p:sp>
        <p:nvSpPr>
          <p:cNvPr id="9" name="Title 1"/>
          <p:cNvSpPr>
            <a:spLocks noGrp="1"/>
          </p:cNvSpPr>
          <p:nvPr>
            <p:ph type="title"/>
          </p:nvPr>
        </p:nvSpPr>
        <p:spPr>
          <a:xfrm>
            <a:off x="260350" y="206375"/>
            <a:ext cx="8229600" cy="663575"/>
          </a:xfrm>
        </p:spPr>
        <p:txBody>
          <a:bodyPr rtlCol="0"/>
          <a:lstStyle/>
          <a:p>
            <a:pPr algn="l" eaLnBrk="1" fontAlgn="auto" hangingPunct="1">
              <a:spcAft>
                <a:spcPts val="0"/>
              </a:spcAft>
              <a:defRPr/>
            </a:pPr>
            <a:r>
              <a:rPr lang="en-US" sz="2800" b="1" dirty="0" smtClean="0">
                <a:solidFill>
                  <a:schemeClr val="bg1"/>
                </a:solidFill>
                <a:latin typeface="Open Sans"/>
                <a:ea typeface="+mj-ea"/>
                <a:cs typeface="Open Sans"/>
              </a:rPr>
              <a:t>Manchester</a:t>
            </a:r>
            <a:endParaRPr lang="en-US" sz="2800" b="1" dirty="0">
              <a:solidFill>
                <a:schemeClr val="bg1"/>
              </a:solidFill>
              <a:latin typeface="Open Sans"/>
              <a:ea typeface="+mj-ea"/>
              <a:cs typeface="Open Sans"/>
            </a:endParaRPr>
          </a:p>
        </p:txBody>
      </p:sp>
      <p:sp>
        <p:nvSpPr>
          <p:cNvPr id="5" name="Title 1"/>
          <p:cNvSpPr txBox="1">
            <a:spLocks/>
          </p:cNvSpPr>
          <p:nvPr/>
        </p:nvSpPr>
        <p:spPr>
          <a:xfrm>
            <a:off x="242727" y="1998994"/>
            <a:ext cx="8229600" cy="6633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chemeClr val="tx1">
                    <a:lumMod val="65000"/>
                    <a:lumOff val="35000"/>
                  </a:schemeClr>
                </a:solidFill>
                <a:latin typeface="Open Sans"/>
                <a:cs typeface="Open Sans"/>
              </a:rPr>
              <a:t>Why video is critical on social</a:t>
            </a:r>
            <a:endParaRPr lang="en-US" sz="2800" b="1" dirty="0">
              <a:solidFill>
                <a:schemeClr val="tx1">
                  <a:lumMod val="65000"/>
                  <a:lumOff val="35000"/>
                </a:schemeClr>
              </a:solidFill>
              <a:latin typeface="Open Sans"/>
              <a:cs typeface="Open Sans"/>
            </a:endParaRPr>
          </a:p>
        </p:txBody>
      </p:sp>
    </p:spTree>
    <p:extLst>
      <p:ext uri="{BB962C8B-B14F-4D97-AF65-F5344CB8AC3E}">
        <p14:creationId xmlns:p14="http://schemas.microsoft.com/office/powerpoint/2010/main" val="38358998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36"/>
          <p:cNvSpPr/>
          <p:nvPr/>
        </p:nvSpPr>
        <p:spPr>
          <a:xfrm>
            <a:off x="56713" y="4080256"/>
            <a:ext cx="8756134" cy="46166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5400">
                <a:solidFill>
                  <a:srgbClr val="FFFFFF"/>
                </a:solidFill>
                <a:latin typeface="Arial"/>
                <a:ea typeface="Arial"/>
                <a:cs typeface="Arial"/>
                <a:sym typeface="Arial"/>
              </a:defRPr>
            </a:pPr>
            <a:endParaRPr sz="2400" b="1" dirty="0">
              <a:solidFill>
                <a:schemeClr val="bg1"/>
              </a:solidFill>
            </a:endParaRPr>
          </a:p>
        </p:txBody>
      </p:sp>
      <p:sp>
        <p:nvSpPr>
          <p:cNvPr id="9" name="Title 1"/>
          <p:cNvSpPr>
            <a:spLocks noGrp="1"/>
          </p:cNvSpPr>
          <p:nvPr>
            <p:ph type="title"/>
          </p:nvPr>
        </p:nvSpPr>
        <p:spPr>
          <a:xfrm>
            <a:off x="260350" y="206375"/>
            <a:ext cx="8229600" cy="663575"/>
          </a:xfrm>
        </p:spPr>
        <p:txBody>
          <a:bodyPr rtlCol="0"/>
          <a:lstStyle/>
          <a:p>
            <a:pPr algn="l" eaLnBrk="1" fontAlgn="auto" hangingPunct="1">
              <a:spcAft>
                <a:spcPts val="0"/>
              </a:spcAft>
              <a:defRPr/>
            </a:pPr>
            <a:r>
              <a:rPr lang="en-US" sz="2800" b="1" dirty="0" smtClean="0">
                <a:solidFill>
                  <a:schemeClr val="bg1"/>
                </a:solidFill>
                <a:latin typeface="Open Sans"/>
                <a:ea typeface="+mj-ea"/>
                <a:cs typeface="Open Sans"/>
              </a:rPr>
              <a:t>Manchester</a:t>
            </a:r>
            <a:endParaRPr lang="en-US" sz="2800" b="1" dirty="0">
              <a:solidFill>
                <a:schemeClr val="bg1"/>
              </a:solidFill>
              <a:latin typeface="Open Sans"/>
              <a:ea typeface="+mj-ea"/>
              <a:cs typeface="Open Sans"/>
            </a:endParaRPr>
          </a:p>
        </p:txBody>
      </p:sp>
      <p:sp>
        <p:nvSpPr>
          <p:cNvPr id="5" name="Title 1"/>
          <p:cNvSpPr txBox="1">
            <a:spLocks/>
          </p:cNvSpPr>
          <p:nvPr/>
        </p:nvSpPr>
        <p:spPr>
          <a:xfrm>
            <a:off x="260657" y="1936169"/>
            <a:ext cx="8229600" cy="66339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smtClean="0">
                <a:solidFill>
                  <a:schemeClr val="tx1">
                    <a:lumMod val="65000"/>
                    <a:lumOff val="35000"/>
                  </a:schemeClr>
                </a:solidFill>
                <a:latin typeface="Open Sans"/>
                <a:cs typeface="Open Sans"/>
              </a:rPr>
              <a:t>Social media and the public sector</a:t>
            </a:r>
            <a:endParaRPr lang="en-US" sz="3000" b="1" dirty="0">
              <a:solidFill>
                <a:schemeClr val="tx1">
                  <a:lumMod val="65000"/>
                  <a:lumOff val="35000"/>
                </a:schemeClr>
              </a:solidFill>
              <a:latin typeface="Open Sans"/>
              <a:cs typeface="Open Sans"/>
            </a:endParaRPr>
          </a:p>
        </p:txBody>
      </p:sp>
    </p:spTree>
    <p:extLst>
      <p:ext uri="{BB962C8B-B14F-4D97-AF65-F5344CB8AC3E}">
        <p14:creationId xmlns:p14="http://schemas.microsoft.com/office/powerpoint/2010/main" val="15900589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36"/>
          <p:cNvSpPr/>
          <p:nvPr/>
        </p:nvSpPr>
        <p:spPr>
          <a:xfrm>
            <a:off x="56713" y="4080256"/>
            <a:ext cx="8756134" cy="46166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5400">
                <a:solidFill>
                  <a:srgbClr val="FFFFFF"/>
                </a:solidFill>
                <a:latin typeface="Arial"/>
                <a:ea typeface="Arial"/>
                <a:cs typeface="Arial"/>
                <a:sym typeface="Arial"/>
              </a:defRPr>
            </a:pPr>
            <a:endParaRPr sz="2400" b="1" dirty="0">
              <a:solidFill>
                <a:schemeClr val="bg1"/>
              </a:solidFill>
            </a:endParaRPr>
          </a:p>
        </p:txBody>
      </p:sp>
      <p:sp>
        <p:nvSpPr>
          <p:cNvPr id="9" name="Title 1"/>
          <p:cNvSpPr>
            <a:spLocks noGrp="1"/>
          </p:cNvSpPr>
          <p:nvPr>
            <p:ph type="title"/>
          </p:nvPr>
        </p:nvSpPr>
        <p:spPr>
          <a:xfrm>
            <a:off x="260350" y="206375"/>
            <a:ext cx="8229600" cy="663575"/>
          </a:xfrm>
        </p:spPr>
        <p:txBody>
          <a:bodyPr rtlCol="0"/>
          <a:lstStyle/>
          <a:p>
            <a:pPr algn="l" eaLnBrk="1" fontAlgn="auto" hangingPunct="1">
              <a:spcAft>
                <a:spcPts val="0"/>
              </a:spcAft>
              <a:defRPr/>
            </a:pPr>
            <a:r>
              <a:rPr lang="en-US" sz="2800" b="1" dirty="0" smtClean="0">
                <a:solidFill>
                  <a:schemeClr val="bg1"/>
                </a:solidFill>
                <a:latin typeface="Open Sans"/>
                <a:ea typeface="+mj-ea"/>
                <a:cs typeface="Open Sans"/>
              </a:rPr>
              <a:t>Manchester</a:t>
            </a:r>
            <a:endParaRPr lang="en-US" sz="2800" b="1" dirty="0">
              <a:solidFill>
                <a:schemeClr val="bg1"/>
              </a:solidFill>
              <a:latin typeface="Open Sans"/>
              <a:ea typeface="+mj-ea"/>
              <a:cs typeface="Open San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350" y="663186"/>
            <a:ext cx="6008642" cy="4206049"/>
          </a:xfrm>
          <a:prstGeom prst="rect">
            <a:avLst/>
          </a:prstGeom>
        </p:spPr>
      </p:pic>
    </p:spTree>
    <p:extLst>
      <p:ext uri="{BB962C8B-B14F-4D97-AF65-F5344CB8AC3E}">
        <p14:creationId xmlns:p14="http://schemas.microsoft.com/office/powerpoint/2010/main" val="11859226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36"/>
          <p:cNvSpPr/>
          <p:nvPr/>
        </p:nvSpPr>
        <p:spPr>
          <a:xfrm>
            <a:off x="56713" y="4080256"/>
            <a:ext cx="8756134" cy="46166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5400">
                <a:solidFill>
                  <a:srgbClr val="FFFFFF"/>
                </a:solidFill>
                <a:latin typeface="Arial"/>
                <a:ea typeface="Arial"/>
                <a:cs typeface="Arial"/>
                <a:sym typeface="Arial"/>
              </a:defRPr>
            </a:pPr>
            <a:endParaRPr sz="2400" b="1" dirty="0">
              <a:solidFill>
                <a:schemeClr val="bg1"/>
              </a:solidFill>
            </a:endParaRPr>
          </a:p>
        </p:txBody>
      </p:sp>
      <p:sp>
        <p:nvSpPr>
          <p:cNvPr id="9" name="Title 1"/>
          <p:cNvSpPr>
            <a:spLocks noGrp="1"/>
          </p:cNvSpPr>
          <p:nvPr>
            <p:ph type="title"/>
          </p:nvPr>
        </p:nvSpPr>
        <p:spPr>
          <a:xfrm>
            <a:off x="260350" y="206375"/>
            <a:ext cx="8229600" cy="663575"/>
          </a:xfrm>
        </p:spPr>
        <p:txBody>
          <a:bodyPr rtlCol="0"/>
          <a:lstStyle/>
          <a:p>
            <a:pPr algn="l" eaLnBrk="1" fontAlgn="auto" hangingPunct="1">
              <a:spcAft>
                <a:spcPts val="0"/>
              </a:spcAft>
              <a:defRPr/>
            </a:pPr>
            <a:r>
              <a:rPr lang="en-US" sz="2800" b="1" dirty="0" smtClean="0">
                <a:solidFill>
                  <a:schemeClr val="bg1"/>
                </a:solidFill>
                <a:latin typeface="Open Sans"/>
                <a:ea typeface="+mj-ea"/>
                <a:cs typeface="Open Sans"/>
              </a:rPr>
              <a:t>Manchester</a:t>
            </a:r>
            <a:endParaRPr lang="en-US" sz="2800" b="1" dirty="0">
              <a:solidFill>
                <a:schemeClr val="bg1"/>
              </a:solidFill>
              <a:latin typeface="Open Sans"/>
              <a:ea typeface="+mj-ea"/>
              <a:cs typeface="Open San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350" y="0"/>
            <a:ext cx="8131850" cy="51435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50" y="0"/>
            <a:ext cx="8131850" cy="51435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350" y="0"/>
            <a:ext cx="8131850" cy="51435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026" y="0"/>
            <a:ext cx="8131850" cy="5143500"/>
          </a:xfrm>
          <a:prstGeom prst="rect">
            <a:avLst/>
          </a:prstGeom>
        </p:spPr>
      </p:pic>
    </p:spTree>
    <p:extLst>
      <p:ext uri="{BB962C8B-B14F-4D97-AF65-F5344CB8AC3E}">
        <p14:creationId xmlns:p14="http://schemas.microsoft.com/office/powerpoint/2010/main" val="149973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81677" y="1940116"/>
            <a:ext cx="8420764" cy="938259"/>
          </a:xfrm>
        </p:spPr>
        <p:txBody>
          <a:bodyPr>
            <a:noAutofit/>
          </a:bodyPr>
          <a:lstStyle/>
          <a:p>
            <a:pPr algn="l"/>
            <a:r>
              <a:rPr lang="en-US" sz="2800" b="1" dirty="0" smtClean="0">
                <a:solidFill>
                  <a:schemeClr val="tx1">
                    <a:lumMod val="65000"/>
                    <a:lumOff val="35000"/>
                  </a:schemeClr>
                </a:solidFill>
                <a:latin typeface="Open Sans"/>
                <a:cs typeface="Open Sans"/>
              </a:rPr>
              <a:t>Case study – Fire It Up – Apprenticeships campaign (Department for Education)</a:t>
            </a:r>
            <a:endParaRPr lang="en-US" sz="2800" b="1" dirty="0">
              <a:solidFill>
                <a:schemeClr val="tx1">
                  <a:lumMod val="65000"/>
                  <a:lumOff val="35000"/>
                </a:schemeClr>
              </a:solidFill>
              <a:latin typeface="Open Sans"/>
              <a:cs typeface="Open Sans"/>
            </a:endParaRPr>
          </a:p>
        </p:txBody>
      </p:sp>
      <p:sp>
        <p:nvSpPr>
          <p:cNvPr id="5" name="Title 1"/>
          <p:cNvSpPr txBox="1">
            <a:spLocks/>
          </p:cNvSpPr>
          <p:nvPr/>
        </p:nvSpPr>
        <p:spPr>
          <a:xfrm>
            <a:off x="260350" y="206375"/>
            <a:ext cx="8229600" cy="66357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sz="2800" b="1" smtClean="0">
                <a:solidFill>
                  <a:schemeClr val="bg1"/>
                </a:solidFill>
                <a:latin typeface="Open Sans"/>
                <a:cs typeface="Open Sans"/>
              </a:rPr>
              <a:t>Manchester</a:t>
            </a:r>
            <a:endParaRPr lang="en-US" sz="2800" b="1" dirty="0">
              <a:solidFill>
                <a:schemeClr val="bg1"/>
              </a:solidFill>
              <a:latin typeface="Open Sans"/>
              <a:cs typeface="Open Sans"/>
            </a:endParaRPr>
          </a:p>
        </p:txBody>
      </p:sp>
      <p:pic>
        <p:nvPicPr>
          <p:cNvPr id="6" name="Google Shape;529;p76"/>
          <p:cNvPicPr preferRelativeResize="0"/>
          <p:nvPr/>
        </p:nvPicPr>
        <p:blipFill rotWithShape="1">
          <a:blip r:embed="rId3">
            <a:alphaModFix/>
          </a:blip>
          <a:srcRect/>
          <a:stretch/>
        </p:blipFill>
        <p:spPr>
          <a:xfrm>
            <a:off x="1114079" y="2990622"/>
            <a:ext cx="707793" cy="687628"/>
          </a:xfrm>
          <a:prstGeom prst="rect">
            <a:avLst/>
          </a:prstGeom>
          <a:noFill/>
          <a:ln>
            <a:noFill/>
          </a:ln>
        </p:spPr>
      </p:pic>
      <p:pic>
        <p:nvPicPr>
          <p:cNvPr id="7" name="Picture 6" descr="SoMe.ai"/>
          <p:cNvPicPr>
            <a:picLocks noChangeAspect="1"/>
          </p:cNvPicPr>
          <p:nvPr/>
        </p:nvPicPr>
        <p:blipFill rotWithShape="1">
          <a:blip r:embed="rId4" cstate="email">
            <a:extLst>
              <a:ext uri="{28A0092B-C50C-407E-A947-70E740481C1C}">
                <a14:useLocalDpi xmlns:a14="http://schemas.microsoft.com/office/drawing/2010/main"/>
              </a:ext>
            </a:extLst>
          </a:blip>
          <a:srcRect l="18648" t="14098" r="77804" b="80774"/>
          <a:stretch/>
        </p:blipFill>
        <p:spPr>
          <a:xfrm>
            <a:off x="220689" y="2878375"/>
            <a:ext cx="893390" cy="912121"/>
          </a:xfrm>
          <a:prstGeom prst="rect">
            <a:avLst/>
          </a:prstGeom>
        </p:spPr>
      </p:pic>
      <p:pic>
        <p:nvPicPr>
          <p:cNvPr id="9" name="Google Shape;395;p61"/>
          <p:cNvPicPr preferRelativeResize="0"/>
          <p:nvPr/>
        </p:nvPicPr>
        <p:blipFill rotWithShape="1">
          <a:blip r:embed="rId5">
            <a:alphaModFix/>
          </a:blip>
          <a:srcRect/>
          <a:stretch/>
        </p:blipFill>
        <p:spPr>
          <a:xfrm>
            <a:off x="2563677" y="2990622"/>
            <a:ext cx="842790" cy="842790"/>
          </a:xfrm>
          <a:prstGeom prst="rect">
            <a:avLst/>
          </a:prstGeom>
          <a:noFill/>
          <a:ln>
            <a:noFill/>
          </a:ln>
        </p:spPr>
      </p:pic>
      <p:pic>
        <p:nvPicPr>
          <p:cNvPr id="10" name="Google Shape;396;p61" descr="Image result for twitter logo 2017"/>
          <p:cNvPicPr preferRelativeResize="0"/>
          <p:nvPr/>
        </p:nvPicPr>
        <p:blipFill rotWithShape="1">
          <a:blip r:embed="rId6">
            <a:alphaModFix/>
          </a:blip>
          <a:srcRect/>
          <a:stretch/>
        </p:blipFill>
        <p:spPr>
          <a:xfrm>
            <a:off x="1922845" y="3133157"/>
            <a:ext cx="640832" cy="520355"/>
          </a:xfrm>
          <a:prstGeom prst="rect">
            <a:avLst/>
          </a:prstGeom>
          <a:noFill/>
          <a:ln>
            <a:noFill/>
          </a:ln>
        </p:spPr>
      </p:pic>
    </p:spTree>
    <p:extLst>
      <p:ext uri="{BB962C8B-B14F-4D97-AF65-F5344CB8AC3E}">
        <p14:creationId xmlns:p14="http://schemas.microsoft.com/office/powerpoint/2010/main" val="372663648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36"/>
          <p:cNvSpPr/>
          <p:nvPr/>
        </p:nvSpPr>
        <p:spPr>
          <a:xfrm>
            <a:off x="56713" y="4080256"/>
            <a:ext cx="8756134" cy="46166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5400">
                <a:solidFill>
                  <a:srgbClr val="FFFFFF"/>
                </a:solidFill>
                <a:latin typeface="Arial"/>
                <a:ea typeface="Arial"/>
                <a:cs typeface="Arial"/>
                <a:sym typeface="Arial"/>
              </a:defRPr>
            </a:pPr>
            <a:endParaRPr sz="2400" b="1" dirty="0">
              <a:solidFill>
                <a:schemeClr val="bg1"/>
              </a:solidFill>
            </a:endParaRPr>
          </a:p>
        </p:txBody>
      </p:sp>
      <p:pic>
        <p:nvPicPr>
          <p:cNvPr id="2" name="pkxuUnLdPrk"/>
          <p:cNvPicPr>
            <a:picLocks noRot="1" noChangeAspect="1"/>
          </p:cNvPicPr>
          <p:nvPr>
            <a:videoFile r:link="rId1"/>
          </p:nvPr>
        </p:nvPicPr>
        <p:blipFill>
          <a:blip r:embed="rId4"/>
          <a:stretch>
            <a:fillRect/>
          </a:stretch>
        </p:blipFill>
        <p:spPr>
          <a:xfrm>
            <a:off x="260350" y="897310"/>
            <a:ext cx="6479309" cy="3644611"/>
          </a:xfrm>
          <a:prstGeom prst="rect">
            <a:avLst/>
          </a:prstGeom>
        </p:spPr>
      </p:pic>
    </p:spTree>
    <p:extLst>
      <p:ext uri="{BB962C8B-B14F-4D97-AF65-F5344CB8AC3E}">
        <p14:creationId xmlns:p14="http://schemas.microsoft.com/office/powerpoint/2010/main" val="319374877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36"/>
          <p:cNvSpPr/>
          <p:nvPr/>
        </p:nvSpPr>
        <p:spPr>
          <a:xfrm>
            <a:off x="56713" y="4080256"/>
            <a:ext cx="8756134" cy="46166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5400">
                <a:solidFill>
                  <a:srgbClr val="FFFFFF"/>
                </a:solidFill>
                <a:latin typeface="Arial"/>
                <a:ea typeface="Arial"/>
                <a:cs typeface="Arial"/>
                <a:sym typeface="Arial"/>
              </a:defRPr>
            </a:pPr>
            <a:endParaRPr sz="2400" b="1" dirty="0">
              <a:solidFill>
                <a:schemeClr val="bg1"/>
              </a:solidFill>
            </a:endParaRPr>
          </a:p>
        </p:txBody>
      </p:sp>
      <p:pic>
        <p:nvPicPr>
          <p:cNvPr id="4" name="frWp3wP4IDo"/>
          <p:cNvPicPr>
            <a:picLocks noRot="1" noChangeAspect="1"/>
          </p:cNvPicPr>
          <p:nvPr>
            <a:videoFile r:link="rId1"/>
          </p:nvPr>
        </p:nvPicPr>
        <p:blipFill>
          <a:blip r:embed="rId4"/>
          <a:stretch>
            <a:fillRect/>
          </a:stretch>
        </p:blipFill>
        <p:spPr>
          <a:xfrm>
            <a:off x="258620" y="907701"/>
            <a:ext cx="6460836" cy="3634220"/>
          </a:xfrm>
          <a:prstGeom prst="rect">
            <a:avLst/>
          </a:prstGeom>
        </p:spPr>
      </p:pic>
    </p:spTree>
    <p:extLst>
      <p:ext uri="{BB962C8B-B14F-4D97-AF65-F5344CB8AC3E}">
        <p14:creationId xmlns:p14="http://schemas.microsoft.com/office/powerpoint/2010/main" val="123357806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36"/>
          <p:cNvSpPr/>
          <p:nvPr/>
        </p:nvSpPr>
        <p:spPr>
          <a:xfrm>
            <a:off x="56713" y="4080256"/>
            <a:ext cx="8756134" cy="46166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5400">
                <a:solidFill>
                  <a:srgbClr val="FFFFFF"/>
                </a:solidFill>
                <a:latin typeface="Arial"/>
                <a:ea typeface="Arial"/>
                <a:cs typeface="Arial"/>
                <a:sym typeface="Arial"/>
              </a:defRPr>
            </a:pPr>
            <a:endParaRPr sz="2400" b="1" dirty="0">
              <a:solidFill>
                <a:schemeClr val="bg1"/>
              </a:solidFill>
            </a:endParaRPr>
          </a:p>
        </p:txBody>
      </p:sp>
      <p:sp>
        <p:nvSpPr>
          <p:cNvPr id="9" name="Title 1"/>
          <p:cNvSpPr>
            <a:spLocks noGrp="1"/>
          </p:cNvSpPr>
          <p:nvPr>
            <p:ph type="title"/>
          </p:nvPr>
        </p:nvSpPr>
        <p:spPr>
          <a:xfrm>
            <a:off x="260350" y="206375"/>
            <a:ext cx="8229600" cy="663575"/>
          </a:xfrm>
        </p:spPr>
        <p:txBody>
          <a:bodyPr rtlCol="0"/>
          <a:lstStyle/>
          <a:p>
            <a:pPr algn="l" eaLnBrk="1" fontAlgn="auto" hangingPunct="1">
              <a:spcAft>
                <a:spcPts val="0"/>
              </a:spcAft>
              <a:defRPr/>
            </a:pPr>
            <a:r>
              <a:rPr lang="en-US" sz="2800" b="1" dirty="0" smtClean="0">
                <a:solidFill>
                  <a:schemeClr val="bg1"/>
                </a:solidFill>
                <a:latin typeface="Open Sans"/>
                <a:ea typeface="+mj-ea"/>
                <a:cs typeface="Open Sans"/>
              </a:rPr>
              <a:t>Manchester</a:t>
            </a:r>
            <a:endParaRPr lang="en-US" sz="2800" b="1" dirty="0">
              <a:solidFill>
                <a:schemeClr val="bg1"/>
              </a:solidFill>
              <a:latin typeface="Open Sans"/>
              <a:ea typeface="+mj-ea"/>
              <a:cs typeface="Open Sans"/>
            </a:endParaRPr>
          </a:p>
        </p:txBody>
      </p:sp>
      <p:sp>
        <p:nvSpPr>
          <p:cNvPr id="5" name="Title 1"/>
          <p:cNvSpPr txBox="1">
            <a:spLocks/>
          </p:cNvSpPr>
          <p:nvPr/>
        </p:nvSpPr>
        <p:spPr>
          <a:xfrm>
            <a:off x="150364" y="105539"/>
            <a:ext cx="8229600" cy="6633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chemeClr val="tx1">
                    <a:lumMod val="65000"/>
                    <a:lumOff val="35000"/>
                  </a:schemeClr>
                </a:solidFill>
                <a:latin typeface="Open Sans"/>
                <a:cs typeface="Open Sans"/>
              </a:rPr>
              <a:t>Creating better video on a small budget</a:t>
            </a:r>
            <a:endParaRPr lang="en-US" sz="2800" b="1" dirty="0">
              <a:solidFill>
                <a:schemeClr val="tx1">
                  <a:lumMod val="65000"/>
                  <a:lumOff val="35000"/>
                </a:schemeClr>
              </a:solidFill>
              <a:latin typeface="Open Sans"/>
              <a:cs typeface="Open Sans"/>
            </a:endParaRPr>
          </a:p>
        </p:txBody>
      </p:sp>
      <p:sp>
        <p:nvSpPr>
          <p:cNvPr id="7" name="TextBox 6"/>
          <p:cNvSpPr txBox="1"/>
          <p:nvPr/>
        </p:nvSpPr>
        <p:spPr>
          <a:xfrm>
            <a:off x="4993583" y="946842"/>
            <a:ext cx="3919507" cy="3970318"/>
          </a:xfrm>
          <a:prstGeom prst="rect">
            <a:avLst/>
          </a:prstGeom>
          <a:noFill/>
        </p:spPr>
        <p:txBody>
          <a:bodyPr wrap="square" rtlCol="0">
            <a:spAutoFit/>
          </a:bodyPr>
          <a:lstStyle/>
          <a:p>
            <a:pPr marL="285750" indent="-285750">
              <a:buFont typeface="Arial" panose="020B0604020202020204" pitchFamily="34" charset="0"/>
              <a:buChar char="•"/>
            </a:pPr>
            <a:r>
              <a:rPr lang="en-GB" dirty="0" smtClean="0">
                <a:solidFill>
                  <a:schemeClr val="tx1">
                    <a:lumMod val="65000"/>
                    <a:lumOff val="35000"/>
                  </a:schemeClr>
                </a:solidFill>
                <a:latin typeface="Open Sans"/>
              </a:rPr>
              <a:t>Experiment with GIFs</a:t>
            </a:r>
          </a:p>
          <a:p>
            <a:endParaRPr lang="en-GB" dirty="0" smtClean="0">
              <a:solidFill>
                <a:schemeClr val="tx1">
                  <a:lumMod val="65000"/>
                  <a:lumOff val="35000"/>
                </a:schemeClr>
              </a:solidFill>
              <a:latin typeface="Open Sans"/>
            </a:endParaRPr>
          </a:p>
          <a:p>
            <a:pPr marL="285750" indent="-285750">
              <a:buFont typeface="Arial" panose="020B0604020202020204" pitchFamily="34" charset="0"/>
              <a:buChar char="•"/>
            </a:pPr>
            <a:r>
              <a:rPr lang="en-GB" dirty="0" smtClean="0">
                <a:solidFill>
                  <a:schemeClr val="tx1">
                    <a:lumMod val="65000"/>
                    <a:lumOff val="35000"/>
                  </a:schemeClr>
                </a:solidFill>
                <a:latin typeface="Open Sans"/>
              </a:rPr>
              <a:t>Make your videos square/vertical and under 1 minute (Facebook now wants videos 3 minutes +)</a:t>
            </a:r>
          </a:p>
          <a:p>
            <a:endParaRPr lang="en-GB" dirty="0" smtClean="0">
              <a:solidFill>
                <a:schemeClr val="tx1">
                  <a:lumMod val="65000"/>
                  <a:lumOff val="35000"/>
                </a:schemeClr>
              </a:solidFill>
              <a:latin typeface="Open Sans"/>
            </a:endParaRPr>
          </a:p>
          <a:p>
            <a:pPr marL="285750" indent="-285750">
              <a:buFont typeface="Arial" panose="020B0604020202020204" pitchFamily="34" charset="0"/>
              <a:buChar char="•"/>
            </a:pPr>
            <a:r>
              <a:rPr lang="en-GB" dirty="0" smtClean="0">
                <a:solidFill>
                  <a:schemeClr val="tx1">
                    <a:lumMod val="65000"/>
                    <a:lumOff val="35000"/>
                  </a:schemeClr>
                </a:solidFill>
                <a:latin typeface="Open Sans"/>
              </a:rPr>
              <a:t>Caption everything</a:t>
            </a:r>
          </a:p>
          <a:p>
            <a:endParaRPr lang="en-GB" dirty="0" smtClean="0">
              <a:solidFill>
                <a:schemeClr val="tx1">
                  <a:lumMod val="65000"/>
                  <a:lumOff val="35000"/>
                </a:schemeClr>
              </a:solidFill>
              <a:latin typeface="Open Sans"/>
            </a:endParaRPr>
          </a:p>
          <a:p>
            <a:pPr marL="285750" indent="-285750">
              <a:buFont typeface="Arial" panose="020B0604020202020204" pitchFamily="34" charset="0"/>
              <a:buChar char="•"/>
            </a:pPr>
            <a:r>
              <a:rPr lang="en-GB" dirty="0" smtClean="0">
                <a:solidFill>
                  <a:schemeClr val="tx1">
                    <a:lumMod val="65000"/>
                    <a:lumOff val="35000"/>
                  </a:schemeClr>
                </a:solidFill>
                <a:latin typeface="Open Sans"/>
              </a:rPr>
              <a:t>Make recognisable faces the key focus of your videos</a:t>
            </a:r>
          </a:p>
          <a:p>
            <a:endParaRPr lang="en-GB" dirty="0" smtClean="0">
              <a:solidFill>
                <a:schemeClr val="tx1">
                  <a:lumMod val="65000"/>
                  <a:lumOff val="35000"/>
                </a:schemeClr>
              </a:solidFill>
              <a:latin typeface="Open Sans"/>
            </a:endParaRPr>
          </a:p>
          <a:p>
            <a:pPr marL="285750" indent="-285750">
              <a:buFont typeface="Arial" panose="020B0604020202020204" pitchFamily="34" charset="0"/>
              <a:buChar char="•"/>
            </a:pPr>
            <a:r>
              <a:rPr lang="en-GB" dirty="0" smtClean="0">
                <a:solidFill>
                  <a:schemeClr val="tx1">
                    <a:lumMod val="65000"/>
                    <a:lumOff val="35000"/>
                  </a:schemeClr>
                </a:solidFill>
                <a:latin typeface="Open Sans"/>
              </a:rPr>
              <a:t>Get out internally and be prepared to shot, edit, release within a couple of hours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896" y="1170290"/>
            <a:ext cx="5333479" cy="3002251"/>
          </a:xfrm>
          <a:prstGeom prst="rect">
            <a:avLst/>
          </a:prstGeom>
        </p:spPr>
      </p:pic>
    </p:spTree>
    <p:extLst>
      <p:ext uri="{BB962C8B-B14F-4D97-AF65-F5344CB8AC3E}">
        <p14:creationId xmlns:p14="http://schemas.microsoft.com/office/powerpoint/2010/main" val="166875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36"/>
          <p:cNvSpPr/>
          <p:nvPr/>
        </p:nvSpPr>
        <p:spPr>
          <a:xfrm>
            <a:off x="56713" y="4080256"/>
            <a:ext cx="8756134" cy="46166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5400">
                <a:solidFill>
                  <a:srgbClr val="FFFFFF"/>
                </a:solidFill>
                <a:latin typeface="Arial"/>
                <a:ea typeface="Arial"/>
                <a:cs typeface="Arial"/>
                <a:sym typeface="Arial"/>
              </a:defRPr>
            </a:pPr>
            <a:endParaRPr sz="2400" b="1" dirty="0">
              <a:solidFill>
                <a:schemeClr val="bg1"/>
              </a:solidFill>
            </a:endParaRPr>
          </a:p>
        </p:txBody>
      </p:sp>
      <p:sp>
        <p:nvSpPr>
          <p:cNvPr id="9" name="Title 1"/>
          <p:cNvSpPr>
            <a:spLocks noGrp="1"/>
          </p:cNvSpPr>
          <p:nvPr>
            <p:ph type="title"/>
          </p:nvPr>
        </p:nvSpPr>
        <p:spPr>
          <a:xfrm>
            <a:off x="260350" y="206375"/>
            <a:ext cx="8229600" cy="663575"/>
          </a:xfrm>
        </p:spPr>
        <p:txBody>
          <a:bodyPr rtlCol="0"/>
          <a:lstStyle/>
          <a:p>
            <a:pPr algn="l" eaLnBrk="1" fontAlgn="auto" hangingPunct="1">
              <a:spcAft>
                <a:spcPts val="0"/>
              </a:spcAft>
              <a:defRPr/>
            </a:pPr>
            <a:r>
              <a:rPr lang="en-US" sz="2800" b="1" dirty="0" smtClean="0">
                <a:solidFill>
                  <a:schemeClr val="bg1"/>
                </a:solidFill>
                <a:latin typeface="Open Sans"/>
                <a:ea typeface="+mj-ea"/>
                <a:cs typeface="Open Sans"/>
              </a:rPr>
              <a:t>Manchester</a:t>
            </a:r>
            <a:endParaRPr lang="en-US" sz="2800" b="1" dirty="0">
              <a:solidFill>
                <a:schemeClr val="bg1"/>
              </a:solidFill>
              <a:latin typeface="Open Sans"/>
              <a:ea typeface="+mj-ea"/>
              <a:cs typeface="Open Sans"/>
            </a:endParaRPr>
          </a:p>
        </p:txBody>
      </p:sp>
      <p:sp>
        <p:nvSpPr>
          <p:cNvPr id="5" name="Title 1"/>
          <p:cNvSpPr txBox="1">
            <a:spLocks/>
          </p:cNvSpPr>
          <p:nvPr/>
        </p:nvSpPr>
        <p:spPr>
          <a:xfrm>
            <a:off x="150364" y="105539"/>
            <a:ext cx="8229600" cy="6633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chemeClr val="tx1">
                    <a:lumMod val="65000"/>
                    <a:lumOff val="35000"/>
                  </a:schemeClr>
                </a:solidFill>
                <a:latin typeface="Open Sans"/>
                <a:cs typeface="Open Sans"/>
              </a:rPr>
              <a:t>Creating better video on a small budget</a:t>
            </a:r>
            <a:endParaRPr lang="en-US" sz="2800" b="1" dirty="0">
              <a:solidFill>
                <a:schemeClr val="tx1">
                  <a:lumMod val="65000"/>
                  <a:lumOff val="35000"/>
                </a:schemeClr>
              </a:solidFill>
              <a:latin typeface="Open Sans"/>
              <a:cs typeface="Open Sans"/>
            </a:endParaRPr>
          </a:p>
        </p:txBody>
      </p:sp>
      <p:pic>
        <p:nvPicPr>
          <p:cNvPr id="6" name="9JIXfW1g0AU"/>
          <p:cNvPicPr>
            <a:picLocks noRot="1" noChangeAspect="1"/>
          </p:cNvPicPr>
          <p:nvPr>
            <a:videoFile r:link="rId1"/>
          </p:nvPr>
        </p:nvPicPr>
        <p:blipFill>
          <a:blip r:embed="rId4"/>
          <a:stretch>
            <a:fillRect/>
          </a:stretch>
        </p:blipFill>
        <p:spPr>
          <a:xfrm>
            <a:off x="321840" y="1006417"/>
            <a:ext cx="6212690" cy="3494638"/>
          </a:xfrm>
          <a:prstGeom prst="rect">
            <a:avLst/>
          </a:prstGeom>
        </p:spPr>
      </p:pic>
    </p:spTree>
    <p:extLst>
      <p:ext uri="{BB962C8B-B14F-4D97-AF65-F5344CB8AC3E}">
        <p14:creationId xmlns:p14="http://schemas.microsoft.com/office/powerpoint/2010/main" val="90230408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36"/>
          <p:cNvSpPr/>
          <p:nvPr/>
        </p:nvSpPr>
        <p:spPr>
          <a:xfrm>
            <a:off x="56713" y="4080256"/>
            <a:ext cx="8756134" cy="46166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5400">
                <a:solidFill>
                  <a:srgbClr val="FFFFFF"/>
                </a:solidFill>
                <a:latin typeface="Arial"/>
                <a:ea typeface="Arial"/>
                <a:cs typeface="Arial"/>
                <a:sym typeface="Arial"/>
              </a:defRPr>
            </a:pPr>
            <a:endParaRPr sz="2400" b="1" dirty="0">
              <a:solidFill>
                <a:schemeClr val="bg1"/>
              </a:solidFill>
            </a:endParaRPr>
          </a:p>
        </p:txBody>
      </p:sp>
      <p:sp>
        <p:nvSpPr>
          <p:cNvPr id="9" name="Title 1"/>
          <p:cNvSpPr>
            <a:spLocks noGrp="1"/>
          </p:cNvSpPr>
          <p:nvPr>
            <p:ph type="title"/>
          </p:nvPr>
        </p:nvSpPr>
        <p:spPr>
          <a:xfrm>
            <a:off x="260350" y="206375"/>
            <a:ext cx="8229600" cy="663575"/>
          </a:xfrm>
        </p:spPr>
        <p:txBody>
          <a:bodyPr rtlCol="0"/>
          <a:lstStyle/>
          <a:p>
            <a:pPr algn="l" eaLnBrk="1" fontAlgn="auto" hangingPunct="1">
              <a:spcAft>
                <a:spcPts val="0"/>
              </a:spcAft>
              <a:defRPr/>
            </a:pPr>
            <a:r>
              <a:rPr lang="en-US" sz="2800" b="1" dirty="0" smtClean="0">
                <a:solidFill>
                  <a:schemeClr val="bg1"/>
                </a:solidFill>
                <a:latin typeface="Open Sans"/>
                <a:ea typeface="+mj-ea"/>
                <a:cs typeface="Open Sans"/>
              </a:rPr>
              <a:t>Manchester</a:t>
            </a:r>
            <a:endParaRPr lang="en-US" sz="2800" b="1" dirty="0">
              <a:solidFill>
                <a:schemeClr val="bg1"/>
              </a:solidFill>
              <a:latin typeface="Open Sans"/>
              <a:ea typeface="+mj-ea"/>
              <a:cs typeface="Open Sans"/>
            </a:endParaRPr>
          </a:p>
        </p:txBody>
      </p:sp>
      <p:sp>
        <p:nvSpPr>
          <p:cNvPr id="5" name="Title 1"/>
          <p:cNvSpPr txBox="1">
            <a:spLocks/>
          </p:cNvSpPr>
          <p:nvPr/>
        </p:nvSpPr>
        <p:spPr>
          <a:xfrm>
            <a:off x="150364" y="105539"/>
            <a:ext cx="8229600" cy="6633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chemeClr val="tx1">
                    <a:lumMod val="65000"/>
                    <a:lumOff val="35000"/>
                  </a:schemeClr>
                </a:solidFill>
                <a:latin typeface="Open Sans"/>
                <a:cs typeface="Open Sans"/>
              </a:rPr>
              <a:t>Creating better video on a small budget</a:t>
            </a:r>
            <a:endParaRPr lang="en-US" sz="2800" b="1" dirty="0">
              <a:solidFill>
                <a:schemeClr val="tx1">
                  <a:lumMod val="65000"/>
                  <a:lumOff val="35000"/>
                </a:schemeClr>
              </a:solidFill>
              <a:latin typeface="Open Sans"/>
              <a:cs typeface="Open Sans"/>
            </a:endParaRPr>
          </a:p>
        </p:txBody>
      </p:sp>
      <p:pic>
        <p:nvPicPr>
          <p:cNvPr id="7" name="WXiOXCmZ14I"/>
          <p:cNvPicPr>
            <a:picLocks noRot="1" noChangeAspect="1"/>
          </p:cNvPicPr>
          <p:nvPr>
            <a:videoFile r:link="rId1"/>
          </p:nvPr>
        </p:nvPicPr>
        <p:blipFill>
          <a:blip r:embed="rId4"/>
          <a:stretch>
            <a:fillRect/>
          </a:stretch>
        </p:blipFill>
        <p:spPr>
          <a:xfrm>
            <a:off x="260657" y="1022183"/>
            <a:ext cx="6376626" cy="3586852"/>
          </a:xfrm>
          <a:prstGeom prst="rect">
            <a:avLst/>
          </a:prstGeom>
        </p:spPr>
      </p:pic>
    </p:spTree>
    <p:extLst>
      <p:ext uri="{BB962C8B-B14F-4D97-AF65-F5344CB8AC3E}">
        <p14:creationId xmlns:p14="http://schemas.microsoft.com/office/powerpoint/2010/main" val="110436687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87" y="369569"/>
            <a:ext cx="8924815" cy="4266061"/>
          </a:xfrm>
          <a:prstGeom prst="rect">
            <a:avLst/>
          </a:prstGeom>
        </p:spPr>
      </p:pic>
    </p:spTree>
    <p:extLst>
      <p:ext uri="{BB962C8B-B14F-4D97-AF65-F5344CB8AC3E}">
        <p14:creationId xmlns:p14="http://schemas.microsoft.com/office/powerpoint/2010/main" val="65527621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60657" y="2170700"/>
            <a:ext cx="8420764" cy="938259"/>
          </a:xfrm>
        </p:spPr>
        <p:txBody>
          <a:bodyPr>
            <a:normAutofit/>
          </a:bodyPr>
          <a:lstStyle/>
          <a:p>
            <a:pPr algn="l"/>
            <a:r>
              <a:rPr lang="en-US" sz="2800" b="1" dirty="0" smtClean="0">
                <a:solidFill>
                  <a:schemeClr val="tx1">
                    <a:lumMod val="65000"/>
                    <a:lumOff val="35000"/>
                  </a:schemeClr>
                </a:solidFill>
                <a:latin typeface="Open Sans"/>
                <a:cs typeface="Open Sans"/>
              </a:rPr>
              <a:t>Social Analytics – measuring what matters</a:t>
            </a:r>
            <a:endParaRPr lang="en-US" sz="2800" b="1" dirty="0">
              <a:solidFill>
                <a:schemeClr val="tx1">
                  <a:lumMod val="65000"/>
                  <a:lumOff val="35000"/>
                </a:schemeClr>
              </a:solidFill>
              <a:latin typeface="Open Sans"/>
              <a:cs typeface="Open Sans"/>
            </a:endParaRPr>
          </a:p>
        </p:txBody>
      </p:sp>
    </p:spTree>
    <p:extLst>
      <p:ext uri="{BB962C8B-B14F-4D97-AF65-F5344CB8AC3E}">
        <p14:creationId xmlns:p14="http://schemas.microsoft.com/office/powerpoint/2010/main" val="22476806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60657" y="205979"/>
            <a:ext cx="8229600" cy="663398"/>
          </a:xfrm>
        </p:spPr>
        <p:txBody>
          <a:bodyPr>
            <a:normAutofit/>
          </a:bodyPr>
          <a:lstStyle/>
          <a:p>
            <a:pPr algn="l"/>
            <a:r>
              <a:rPr lang="en-US" sz="2800" b="1" dirty="0" smtClean="0">
                <a:solidFill>
                  <a:schemeClr val="tx1">
                    <a:lumMod val="65000"/>
                    <a:lumOff val="35000"/>
                  </a:schemeClr>
                </a:solidFill>
                <a:latin typeface="Open Sans"/>
                <a:cs typeface="Open Sans"/>
              </a:rPr>
              <a:t>The evolution of social media</a:t>
            </a:r>
            <a:endParaRPr lang="en-US" sz="2800" b="1" dirty="0">
              <a:solidFill>
                <a:schemeClr val="tx1">
                  <a:lumMod val="65000"/>
                  <a:lumOff val="35000"/>
                </a:schemeClr>
              </a:solidFill>
              <a:latin typeface="Open Sans"/>
              <a:cs typeface="Open Sans"/>
            </a:endParaRPr>
          </a:p>
        </p:txBody>
      </p:sp>
      <p:grpSp>
        <p:nvGrpSpPr>
          <p:cNvPr id="4" name="Google Shape;375;p61"/>
          <p:cNvGrpSpPr/>
          <p:nvPr/>
        </p:nvGrpSpPr>
        <p:grpSpPr>
          <a:xfrm>
            <a:off x="0" y="2270638"/>
            <a:ext cx="9275173" cy="756300"/>
            <a:chOff x="0" y="778727"/>
            <a:chExt cx="9275173" cy="756300"/>
          </a:xfrm>
        </p:grpSpPr>
        <p:sp>
          <p:nvSpPr>
            <p:cNvPr id="5" name="Google Shape;376;p61"/>
            <p:cNvSpPr/>
            <p:nvPr/>
          </p:nvSpPr>
          <p:spPr>
            <a:xfrm>
              <a:off x="0" y="778727"/>
              <a:ext cx="1790700" cy="756300"/>
            </a:xfrm>
            <a:prstGeom prst="chevron">
              <a:avLst>
                <a:gd name="adj" fmla="val 50000"/>
              </a:avLst>
            </a:prstGeom>
            <a:solidFill>
              <a:srgbClr val="49ACC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Arial"/>
                <a:cs typeface="Arial"/>
                <a:sym typeface="Arial"/>
              </a:endParaRPr>
            </a:p>
          </p:txBody>
        </p:sp>
        <p:sp>
          <p:nvSpPr>
            <p:cNvPr id="6" name="Google Shape;377;p61"/>
            <p:cNvSpPr txBox="1"/>
            <p:nvPr/>
          </p:nvSpPr>
          <p:spPr>
            <a:xfrm>
              <a:off x="378152" y="778727"/>
              <a:ext cx="1034400" cy="756300"/>
            </a:xfrm>
            <a:prstGeom prst="rect">
              <a:avLst/>
            </a:prstGeom>
            <a:noFill/>
            <a:ln>
              <a:noFill/>
            </a:ln>
          </p:spPr>
          <p:txBody>
            <a:bodyPr spcFirstLastPara="1" wrap="square" lIns="48000" tIns="16000" rIns="16000" bIns="160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dirty="0">
                  <a:solidFill>
                    <a:schemeClr val="lt1"/>
                  </a:solidFill>
                  <a:latin typeface="Open Sans"/>
                  <a:ea typeface="Arial"/>
                  <a:cs typeface="Arial"/>
                  <a:sym typeface="Arial"/>
                </a:rPr>
                <a:t>Reconnecting&amp; developing online self</a:t>
              </a:r>
              <a:endParaRPr sz="1200" b="0" i="0" u="none" strike="noStrike" cap="none" dirty="0">
                <a:solidFill>
                  <a:schemeClr val="lt1"/>
                </a:solidFill>
                <a:latin typeface="Open Sans"/>
                <a:ea typeface="Arial"/>
                <a:cs typeface="Arial"/>
                <a:sym typeface="Arial"/>
              </a:endParaRPr>
            </a:p>
          </p:txBody>
        </p:sp>
        <p:sp>
          <p:nvSpPr>
            <p:cNvPr id="8" name="Google Shape;378;p61"/>
            <p:cNvSpPr/>
            <p:nvPr/>
          </p:nvSpPr>
          <p:spPr>
            <a:xfrm>
              <a:off x="1462629" y="817199"/>
              <a:ext cx="1698300" cy="679500"/>
            </a:xfrm>
            <a:prstGeom prst="chevron">
              <a:avLst>
                <a:gd name="adj" fmla="val 50000"/>
              </a:avLst>
            </a:prstGeom>
            <a:solidFill>
              <a:srgbClr val="962E5D"/>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Arial"/>
                <a:cs typeface="Arial"/>
                <a:sym typeface="Arial"/>
              </a:endParaRPr>
            </a:p>
          </p:txBody>
        </p:sp>
        <p:sp>
          <p:nvSpPr>
            <p:cNvPr id="9" name="Google Shape;379;p61"/>
            <p:cNvSpPr txBox="1"/>
            <p:nvPr/>
          </p:nvSpPr>
          <p:spPr>
            <a:xfrm>
              <a:off x="1802309" y="817199"/>
              <a:ext cx="1019100" cy="679500"/>
            </a:xfrm>
            <a:prstGeom prst="rect">
              <a:avLst/>
            </a:prstGeom>
            <a:noFill/>
            <a:ln>
              <a:noFill/>
            </a:ln>
          </p:spPr>
          <p:txBody>
            <a:bodyPr spcFirstLastPara="1" wrap="square" lIns="48000" tIns="16000" rIns="16000" bIns="16000" anchor="ctr" anchorCtr="0">
              <a:noAutofit/>
            </a:bodyPr>
            <a:lstStyle/>
            <a:p>
              <a:pPr marL="0" marR="0" lvl="0" indent="0" algn="ctr" rtl="0">
                <a:lnSpc>
                  <a:spcPct val="90000"/>
                </a:lnSpc>
                <a:spcBef>
                  <a:spcPts val="0"/>
                </a:spcBef>
                <a:spcAft>
                  <a:spcPts val="0"/>
                </a:spcAft>
                <a:buClr>
                  <a:srgbClr val="FFFFFF"/>
                </a:buClr>
                <a:buSzPts val="1200"/>
                <a:buFont typeface="Arial"/>
                <a:buNone/>
              </a:pPr>
              <a:r>
                <a:rPr lang="en-US" sz="1200" b="0" i="0" u="none" strike="noStrike" cap="none" dirty="0">
                  <a:solidFill>
                    <a:srgbClr val="FFFFFF"/>
                  </a:solidFill>
                  <a:latin typeface="Open Sans"/>
                  <a:ea typeface="Arial"/>
                  <a:cs typeface="Arial"/>
                  <a:sym typeface="Arial"/>
                </a:rPr>
                <a:t>Push messaging – catch-all </a:t>
              </a:r>
              <a:endParaRPr sz="1400" b="0" i="0" u="none" strike="noStrike" cap="none" dirty="0">
                <a:solidFill>
                  <a:srgbClr val="000000"/>
                </a:solidFill>
                <a:latin typeface="Open Sans"/>
                <a:ea typeface="Arial"/>
                <a:cs typeface="Arial"/>
                <a:sym typeface="Arial"/>
              </a:endParaRPr>
            </a:p>
          </p:txBody>
        </p:sp>
        <p:sp>
          <p:nvSpPr>
            <p:cNvPr id="10" name="Google Shape;380;p61"/>
            <p:cNvSpPr/>
            <p:nvPr/>
          </p:nvSpPr>
          <p:spPr>
            <a:xfrm>
              <a:off x="2991190" y="817199"/>
              <a:ext cx="1698300" cy="679500"/>
            </a:xfrm>
            <a:prstGeom prst="chevron">
              <a:avLst>
                <a:gd name="adj" fmla="val 50000"/>
              </a:avLst>
            </a:prstGeom>
            <a:solidFill>
              <a:srgbClr val="893073"/>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Arial"/>
                <a:cs typeface="Arial"/>
                <a:sym typeface="Arial"/>
              </a:endParaRPr>
            </a:p>
          </p:txBody>
        </p:sp>
        <p:sp>
          <p:nvSpPr>
            <p:cNvPr id="11" name="Google Shape;381;p61"/>
            <p:cNvSpPr txBox="1"/>
            <p:nvPr/>
          </p:nvSpPr>
          <p:spPr>
            <a:xfrm>
              <a:off x="3330870" y="817199"/>
              <a:ext cx="1019100" cy="679500"/>
            </a:xfrm>
            <a:prstGeom prst="rect">
              <a:avLst/>
            </a:prstGeom>
            <a:noFill/>
            <a:ln>
              <a:noFill/>
            </a:ln>
          </p:spPr>
          <p:txBody>
            <a:bodyPr spcFirstLastPara="1" wrap="square" lIns="48000" tIns="16000" rIns="16000" bIns="16000" anchor="ctr" anchorCtr="0">
              <a:noAutofit/>
            </a:bodyPr>
            <a:lstStyle/>
            <a:p>
              <a:pPr marL="0" marR="0" lvl="0" indent="0" algn="ctr" rtl="0">
                <a:lnSpc>
                  <a:spcPct val="90000"/>
                </a:lnSpc>
                <a:spcBef>
                  <a:spcPts val="0"/>
                </a:spcBef>
                <a:spcAft>
                  <a:spcPts val="0"/>
                </a:spcAft>
                <a:buClr>
                  <a:srgbClr val="FFFFFF"/>
                </a:buClr>
                <a:buSzPts val="1200"/>
                <a:buFont typeface="Arial"/>
                <a:buNone/>
              </a:pPr>
              <a:r>
                <a:rPr lang="en-US" sz="1200" b="0" i="0" u="none" strike="noStrike" cap="none" dirty="0">
                  <a:solidFill>
                    <a:srgbClr val="FFFFFF"/>
                  </a:solidFill>
                  <a:latin typeface="Open Sans"/>
                  <a:ea typeface="Arial"/>
                  <a:cs typeface="Arial"/>
                  <a:sym typeface="Arial"/>
                </a:rPr>
                <a:t>Two-way social conversations</a:t>
              </a:r>
              <a:endParaRPr sz="1200" b="0" i="0" u="none" strike="noStrike" cap="none" dirty="0">
                <a:solidFill>
                  <a:srgbClr val="FFFFFF"/>
                </a:solidFill>
                <a:latin typeface="Open Sans"/>
                <a:ea typeface="Arial"/>
                <a:cs typeface="Arial"/>
                <a:sym typeface="Arial"/>
              </a:endParaRPr>
            </a:p>
          </p:txBody>
        </p:sp>
        <p:sp>
          <p:nvSpPr>
            <p:cNvPr id="12" name="Google Shape;382;p61"/>
            <p:cNvSpPr/>
            <p:nvPr/>
          </p:nvSpPr>
          <p:spPr>
            <a:xfrm>
              <a:off x="4519751" y="817199"/>
              <a:ext cx="1698300" cy="679500"/>
            </a:xfrm>
            <a:prstGeom prst="chevron">
              <a:avLst>
                <a:gd name="adj" fmla="val 50000"/>
              </a:avLst>
            </a:prstGeom>
            <a:solidFill>
              <a:srgbClr val="7D307E"/>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Arial"/>
                <a:cs typeface="Arial"/>
                <a:sym typeface="Arial"/>
              </a:endParaRPr>
            </a:p>
          </p:txBody>
        </p:sp>
        <p:sp>
          <p:nvSpPr>
            <p:cNvPr id="13" name="Google Shape;383;p61"/>
            <p:cNvSpPr txBox="1"/>
            <p:nvPr/>
          </p:nvSpPr>
          <p:spPr>
            <a:xfrm>
              <a:off x="4783223" y="817192"/>
              <a:ext cx="1330800" cy="679500"/>
            </a:xfrm>
            <a:prstGeom prst="rect">
              <a:avLst/>
            </a:prstGeom>
            <a:noFill/>
            <a:ln>
              <a:noFill/>
            </a:ln>
          </p:spPr>
          <p:txBody>
            <a:bodyPr spcFirstLastPara="1" wrap="square" lIns="48000" tIns="16000" rIns="16000" bIns="16000" anchor="ctr" anchorCtr="0">
              <a:noAutofit/>
            </a:bodyPr>
            <a:lstStyle/>
            <a:p>
              <a:pPr marL="0" marR="0" lvl="0" indent="0" algn="ctr" rtl="0">
                <a:lnSpc>
                  <a:spcPct val="90000"/>
                </a:lnSpc>
                <a:spcBef>
                  <a:spcPts val="0"/>
                </a:spcBef>
                <a:spcAft>
                  <a:spcPts val="0"/>
                </a:spcAft>
                <a:buClr>
                  <a:srgbClr val="FFFFFF"/>
                </a:buClr>
                <a:buSzPts val="1200"/>
                <a:buFont typeface="Arial"/>
                <a:buNone/>
              </a:pPr>
              <a:r>
                <a:rPr lang="en-US" sz="1200" b="0" i="0" u="none" strike="noStrike" cap="none">
                  <a:solidFill>
                    <a:srgbClr val="FFFFFF"/>
                  </a:solidFill>
                  <a:latin typeface="Open Sans"/>
                  <a:ea typeface="Arial"/>
                  <a:cs typeface="Arial"/>
                  <a:sym typeface="Arial"/>
                </a:rPr>
                <a:t>Targeted, audience-specific  messaging</a:t>
              </a:r>
              <a:endParaRPr sz="1400" b="0" i="0" u="none" strike="noStrike" cap="none">
                <a:solidFill>
                  <a:srgbClr val="000000"/>
                </a:solidFill>
                <a:latin typeface="Open Sans"/>
                <a:ea typeface="Arial"/>
                <a:cs typeface="Arial"/>
                <a:sym typeface="Arial"/>
              </a:endParaRPr>
            </a:p>
          </p:txBody>
        </p:sp>
        <p:sp>
          <p:nvSpPr>
            <p:cNvPr id="14" name="Google Shape;384;p61"/>
            <p:cNvSpPr/>
            <p:nvPr/>
          </p:nvSpPr>
          <p:spPr>
            <a:xfrm>
              <a:off x="6048312" y="817199"/>
              <a:ext cx="1698300" cy="679500"/>
            </a:xfrm>
            <a:prstGeom prst="chevron">
              <a:avLst>
                <a:gd name="adj" fmla="val 50000"/>
              </a:avLst>
            </a:prstGeom>
            <a:solidFill>
              <a:srgbClr val="5F3074"/>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Arial"/>
                <a:cs typeface="Arial"/>
                <a:sym typeface="Arial"/>
              </a:endParaRPr>
            </a:p>
          </p:txBody>
        </p:sp>
        <p:sp>
          <p:nvSpPr>
            <p:cNvPr id="15" name="Google Shape;385;p61"/>
            <p:cNvSpPr txBox="1"/>
            <p:nvPr/>
          </p:nvSpPr>
          <p:spPr>
            <a:xfrm>
              <a:off x="6387992" y="817199"/>
              <a:ext cx="1019100" cy="679500"/>
            </a:xfrm>
            <a:prstGeom prst="rect">
              <a:avLst/>
            </a:prstGeom>
            <a:noFill/>
            <a:ln>
              <a:noFill/>
            </a:ln>
          </p:spPr>
          <p:txBody>
            <a:bodyPr spcFirstLastPara="1" wrap="square" lIns="48000" tIns="16000" rIns="16000" bIns="16000" anchor="ctr" anchorCtr="0">
              <a:noAutofit/>
            </a:bodyPr>
            <a:lstStyle/>
            <a:p>
              <a:pPr marL="0" marR="0" lvl="0" indent="0" algn="ctr" rtl="0">
                <a:lnSpc>
                  <a:spcPct val="90000"/>
                </a:lnSpc>
                <a:spcBef>
                  <a:spcPts val="0"/>
                </a:spcBef>
                <a:spcAft>
                  <a:spcPts val="0"/>
                </a:spcAft>
                <a:buClr>
                  <a:srgbClr val="FFFFFF"/>
                </a:buClr>
                <a:buSzPts val="1200"/>
                <a:buFont typeface="Arial"/>
                <a:buNone/>
              </a:pPr>
              <a:r>
                <a:rPr lang="en-US" sz="1200" b="0" i="0" u="none" strike="noStrike" cap="none">
                  <a:solidFill>
                    <a:srgbClr val="FFFFFF"/>
                  </a:solidFill>
                  <a:latin typeface="Open Sans"/>
                  <a:ea typeface="Arial"/>
                  <a:cs typeface="Arial"/>
                  <a:sym typeface="Arial"/>
                </a:rPr>
                <a:t>Audience as content producers </a:t>
              </a:r>
              <a:endParaRPr sz="1400" b="0" i="0" u="none" strike="noStrike" cap="none">
                <a:solidFill>
                  <a:srgbClr val="000000"/>
                </a:solidFill>
                <a:latin typeface="Open Sans"/>
                <a:ea typeface="Arial"/>
                <a:cs typeface="Arial"/>
                <a:sym typeface="Arial"/>
              </a:endParaRPr>
            </a:p>
          </p:txBody>
        </p:sp>
        <p:sp>
          <p:nvSpPr>
            <p:cNvPr id="16" name="Google Shape;386;p61"/>
            <p:cNvSpPr/>
            <p:nvPr/>
          </p:nvSpPr>
          <p:spPr>
            <a:xfrm>
              <a:off x="7576873" y="817199"/>
              <a:ext cx="1698300" cy="679500"/>
            </a:xfrm>
            <a:prstGeom prst="chevron">
              <a:avLst>
                <a:gd name="adj" fmla="val 50000"/>
              </a:avLst>
            </a:prstGeom>
            <a:solidFill>
              <a:srgbClr val="342F5F"/>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Arial"/>
                <a:cs typeface="Arial"/>
                <a:sym typeface="Arial"/>
              </a:endParaRPr>
            </a:p>
          </p:txBody>
        </p:sp>
        <p:sp>
          <p:nvSpPr>
            <p:cNvPr id="17" name="Google Shape;387;p61"/>
            <p:cNvSpPr txBox="1"/>
            <p:nvPr/>
          </p:nvSpPr>
          <p:spPr>
            <a:xfrm>
              <a:off x="7916553" y="817199"/>
              <a:ext cx="1019100" cy="679500"/>
            </a:xfrm>
            <a:prstGeom prst="rect">
              <a:avLst/>
            </a:prstGeom>
            <a:noFill/>
            <a:ln>
              <a:noFill/>
            </a:ln>
          </p:spPr>
          <p:txBody>
            <a:bodyPr spcFirstLastPara="1" wrap="square" lIns="48000" tIns="16000" rIns="16000" bIns="16000" anchor="ctr" anchorCtr="0">
              <a:noAutofit/>
            </a:bodyPr>
            <a:lstStyle/>
            <a:p>
              <a:pPr marL="0" marR="0" lvl="0" indent="0" algn="ctr" rtl="0">
                <a:lnSpc>
                  <a:spcPct val="90000"/>
                </a:lnSpc>
                <a:spcBef>
                  <a:spcPts val="0"/>
                </a:spcBef>
                <a:spcAft>
                  <a:spcPts val="0"/>
                </a:spcAft>
                <a:buClr>
                  <a:srgbClr val="FFFFFF"/>
                </a:buClr>
                <a:buSzPts val="1200"/>
                <a:buFont typeface="Arial"/>
                <a:buNone/>
              </a:pPr>
              <a:r>
                <a:rPr lang="en-US" sz="1200" b="0" i="0" u="none" strike="noStrike" cap="none">
                  <a:solidFill>
                    <a:srgbClr val="FFFFFF"/>
                  </a:solidFill>
                  <a:latin typeface="Open Sans"/>
                  <a:ea typeface="Arial"/>
                  <a:cs typeface="Arial"/>
                  <a:sym typeface="Arial"/>
                </a:rPr>
                <a:t>Premium content</a:t>
              </a:r>
              <a:endParaRPr sz="1400" b="0" i="0" u="none" strike="noStrike" cap="none">
                <a:solidFill>
                  <a:srgbClr val="000000"/>
                </a:solidFill>
                <a:latin typeface="Open Sans"/>
                <a:ea typeface="Arial"/>
                <a:cs typeface="Arial"/>
                <a:sym typeface="Arial"/>
              </a:endParaRPr>
            </a:p>
          </p:txBody>
        </p:sp>
      </p:grpSp>
      <p:pic>
        <p:nvPicPr>
          <p:cNvPr id="18" name="Google Shape;388;p61"/>
          <p:cNvPicPr preferRelativeResize="0"/>
          <p:nvPr/>
        </p:nvPicPr>
        <p:blipFill rotWithShape="1">
          <a:blip r:embed="rId3">
            <a:alphaModFix/>
          </a:blip>
          <a:srcRect/>
          <a:stretch/>
        </p:blipFill>
        <p:spPr>
          <a:xfrm>
            <a:off x="6925826" y="1621326"/>
            <a:ext cx="504004" cy="504004"/>
          </a:xfrm>
          <a:prstGeom prst="rect">
            <a:avLst/>
          </a:prstGeom>
          <a:noFill/>
          <a:ln>
            <a:noFill/>
          </a:ln>
        </p:spPr>
      </p:pic>
      <p:pic>
        <p:nvPicPr>
          <p:cNvPr id="19" name="Google Shape;389;p61"/>
          <p:cNvPicPr preferRelativeResize="0"/>
          <p:nvPr/>
        </p:nvPicPr>
        <p:blipFill rotWithShape="1">
          <a:blip r:embed="rId4">
            <a:alphaModFix/>
          </a:blip>
          <a:srcRect/>
          <a:stretch/>
        </p:blipFill>
        <p:spPr>
          <a:xfrm>
            <a:off x="6271796" y="1588112"/>
            <a:ext cx="570432" cy="570432"/>
          </a:xfrm>
          <a:prstGeom prst="rect">
            <a:avLst/>
          </a:prstGeom>
          <a:noFill/>
          <a:ln>
            <a:noFill/>
          </a:ln>
        </p:spPr>
      </p:pic>
      <p:pic>
        <p:nvPicPr>
          <p:cNvPr id="20" name="Google Shape;390;p61"/>
          <p:cNvPicPr preferRelativeResize="0"/>
          <p:nvPr/>
        </p:nvPicPr>
        <p:blipFill rotWithShape="1">
          <a:blip r:embed="rId5">
            <a:alphaModFix/>
          </a:blip>
          <a:srcRect/>
          <a:stretch/>
        </p:blipFill>
        <p:spPr>
          <a:xfrm>
            <a:off x="4774532" y="1638189"/>
            <a:ext cx="497519" cy="497519"/>
          </a:xfrm>
          <a:prstGeom prst="rect">
            <a:avLst/>
          </a:prstGeom>
          <a:noFill/>
          <a:ln>
            <a:noFill/>
          </a:ln>
        </p:spPr>
      </p:pic>
      <p:pic>
        <p:nvPicPr>
          <p:cNvPr id="21" name="Google Shape;391;p61"/>
          <p:cNvPicPr preferRelativeResize="0"/>
          <p:nvPr/>
        </p:nvPicPr>
        <p:blipFill rotWithShape="1">
          <a:blip r:embed="rId6">
            <a:alphaModFix/>
          </a:blip>
          <a:srcRect/>
          <a:stretch/>
        </p:blipFill>
        <p:spPr>
          <a:xfrm>
            <a:off x="1950080" y="1577734"/>
            <a:ext cx="579408" cy="579408"/>
          </a:xfrm>
          <a:prstGeom prst="rect">
            <a:avLst/>
          </a:prstGeom>
          <a:noFill/>
          <a:ln>
            <a:noFill/>
          </a:ln>
        </p:spPr>
      </p:pic>
      <p:pic>
        <p:nvPicPr>
          <p:cNvPr id="22" name="Google Shape;392;p61"/>
          <p:cNvPicPr preferRelativeResize="0"/>
          <p:nvPr/>
        </p:nvPicPr>
        <p:blipFill rotWithShape="1">
          <a:blip r:embed="rId6">
            <a:alphaModFix/>
          </a:blip>
          <a:srcRect/>
          <a:stretch/>
        </p:blipFill>
        <p:spPr>
          <a:xfrm>
            <a:off x="5375950" y="1550812"/>
            <a:ext cx="579408" cy="579408"/>
          </a:xfrm>
          <a:prstGeom prst="rect">
            <a:avLst/>
          </a:prstGeom>
          <a:noFill/>
          <a:ln>
            <a:noFill/>
          </a:ln>
        </p:spPr>
      </p:pic>
      <p:pic>
        <p:nvPicPr>
          <p:cNvPr id="23" name="Google Shape;393;p61"/>
          <p:cNvPicPr preferRelativeResize="0"/>
          <p:nvPr/>
        </p:nvPicPr>
        <p:blipFill rotWithShape="1">
          <a:blip r:embed="rId7">
            <a:alphaModFix/>
          </a:blip>
          <a:srcRect/>
          <a:stretch/>
        </p:blipFill>
        <p:spPr>
          <a:xfrm>
            <a:off x="7524489" y="1374106"/>
            <a:ext cx="1089207" cy="816905"/>
          </a:xfrm>
          <a:prstGeom prst="rect">
            <a:avLst/>
          </a:prstGeom>
          <a:noFill/>
          <a:ln>
            <a:noFill/>
          </a:ln>
        </p:spPr>
      </p:pic>
      <p:pic>
        <p:nvPicPr>
          <p:cNvPr id="24" name="Google Shape;394;p61"/>
          <p:cNvPicPr preferRelativeResize="0"/>
          <p:nvPr/>
        </p:nvPicPr>
        <p:blipFill rotWithShape="1">
          <a:blip r:embed="rId8">
            <a:alphaModFix/>
          </a:blip>
          <a:srcRect/>
          <a:stretch/>
        </p:blipFill>
        <p:spPr>
          <a:xfrm>
            <a:off x="6397187" y="837193"/>
            <a:ext cx="942488" cy="703241"/>
          </a:xfrm>
          <a:prstGeom prst="rect">
            <a:avLst/>
          </a:prstGeom>
          <a:noFill/>
          <a:ln>
            <a:noFill/>
          </a:ln>
        </p:spPr>
      </p:pic>
      <p:pic>
        <p:nvPicPr>
          <p:cNvPr id="25" name="Google Shape;395;p61"/>
          <p:cNvPicPr preferRelativeResize="0"/>
          <p:nvPr/>
        </p:nvPicPr>
        <p:blipFill rotWithShape="1">
          <a:blip r:embed="rId9">
            <a:alphaModFix/>
          </a:blip>
          <a:srcRect/>
          <a:stretch/>
        </p:blipFill>
        <p:spPr>
          <a:xfrm>
            <a:off x="8411359" y="1419121"/>
            <a:ext cx="842790" cy="842790"/>
          </a:xfrm>
          <a:prstGeom prst="rect">
            <a:avLst/>
          </a:prstGeom>
          <a:noFill/>
          <a:ln>
            <a:noFill/>
          </a:ln>
        </p:spPr>
      </p:pic>
      <p:pic>
        <p:nvPicPr>
          <p:cNvPr id="26" name="Google Shape;396;p61" descr="Image result for twitter logo 2017"/>
          <p:cNvPicPr preferRelativeResize="0"/>
          <p:nvPr/>
        </p:nvPicPr>
        <p:blipFill rotWithShape="1">
          <a:blip r:embed="rId10">
            <a:alphaModFix/>
          </a:blip>
          <a:srcRect/>
          <a:stretch/>
        </p:blipFill>
        <p:spPr>
          <a:xfrm>
            <a:off x="3510563" y="1647165"/>
            <a:ext cx="640832" cy="520355"/>
          </a:xfrm>
          <a:prstGeom prst="rect">
            <a:avLst/>
          </a:prstGeom>
          <a:noFill/>
          <a:ln>
            <a:noFill/>
          </a:ln>
        </p:spPr>
      </p:pic>
      <p:pic>
        <p:nvPicPr>
          <p:cNvPr id="27" name="Google Shape;397;p61"/>
          <p:cNvPicPr preferRelativeResize="0"/>
          <p:nvPr/>
        </p:nvPicPr>
        <p:blipFill rotWithShape="1">
          <a:blip r:embed="rId11">
            <a:alphaModFix/>
          </a:blip>
          <a:srcRect/>
          <a:stretch/>
        </p:blipFill>
        <p:spPr>
          <a:xfrm>
            <a:off x="184998" y="1653694"/>
            <a:ext cx="492410" cy="476526"/>
          </a:xfrm>
          <a:prstGeom prst="rect">
            <a:avLst/>
          </a:prstGeom>
          <a:noFill/>
          <a:ln>
            <a:noFill/>
          </a:ln>
        </p:spPr>
      </p:pic>
      <p:pic>
        <p:nvPicPr>
          <p:cNvPr id="28" name="Google Shape;398;p61"/>
          <p:cNvPicPr preferRelativeResize="0"/>
          <p:nvPr/>
        </p:nvPicPr>
        <p:blipFill rotWithShape="1">
          <a:blip r:embed="rId12">
            <a:alphaModFix/>
          </a:blip>
          <a:srcRect/>
          <a:stretch/>
        </p:blipFill>
        <p:spPr>
          <a:xfrm>
            <a:off x="765881" y="1668782"/>
            <a:ext cx="690032" cy="505672"/>
          </a:xfrm>
          <a:prstGeom prst="rect">
            <a:avLst/>
          </a:prstGeom>
          <a:noFill/>
          <a:ln>
            <a:noFill/>
          </a:ln>
        </p:spPr>
      </p:pic>
      <p:sp>
        <p:nvSpPr>
          <p:cNvPr id="29" name="Google Shape;400;p61"/>
          <p:cNvSpPr txBox="1"/>
          <p:nvPr/>
        </p:nvSpPr>
        <p:spPr>
          <a:xfrm>
            <a:off x="570149" y="3301028"/>
            <a:ext cx="2519700" cy="134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b="1" dirty="0" smtClean="0">
                <a:solidFill>
                  <a:srgbClr val="7030A0"/>
                </a:solidFill>
                <a:latin typeface="Open Sans"/>
              </a:rPr>
              <a:t>2003-2004</a:t>
            </a:r>
            <a:endParaRPr sz="3200" b="1" dirty="0">
              <a:solidFill>
                <a:srgbClr val="7030A0"/>
              </a:solidFill>
              <a:latin typeface="Open Sans"/>
            </a:endParaRPr>
          </a:p>
        </p:txBody>
      </p:sp>
      <p:sp>
        <p:nvSpPr>
          <p:cNvPr id="30" name="Google Shape;401;p61"/>
          <p:cNvSpPr txBox="1"/>
          <p:nvPr/>
        </p:nvSpPr>
        <p:spPr>
          <a:xfrm>
            <a:off x="4613948" y="3301028"/>
            <a:ext cx="2519700" cy="134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b="1" dirty="0" smtClean="0">
                <a:solidFill>
                  <a:srgbClr val="7030A0"/>
                </a:solidFill>
                <a:latin typeface="Open Sans"/>
              </a:rPr>
              <a:t>2019-</a:t>
            </a:r>
            <a:endParaRPr sz="3200" b="1" dirty="0">
              <a:solidFill>
                <a:srgbClr val="7030A0"/>
              </a:solidFill>
              <a:latin typeface="Open Sans"/>
            </a:endParaRPr>
          </a:p>
        </p:txBody>
      </p:sp>
      <p:pic>
        <p:nvPicPr>
          <p:cNvPr id="31" name="Picture 3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23291" y="848356"/>
            <a:ext cx="658889" cy="658889"/>
          </a:xfrm>
          <a:prstGeom prst="rect">
            <a:avLst/>
          </a:prstGeom>
        </p:spPr>
      </p:pic>
    </p:spTree>
    <p:extLst>
      <p:ext uri="{BB962C8B-B14F-4D97-AF65-F5344CB8AC3E}">
        <p14:creationId xmlns:p14="http://schemas.microsoft.com/office/powerpoint/2010/main" val="129725402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60656" y="1810426"/>
            <a:ext cx="8611495" cy="967913"/>
          </a:xfrm>
        </p:spPr>
        <p:txBody>
          <a:bodyPr>
            <a:normAutofit/>
          </a:bodyPr>
          <a:lstStyle/>
          <a:p>
            <a:pPr algn="l"/>
            <a:r>
              <a:rPr lang="en-US" sz="2800" b="1" dirty="0" smtClean="0">
                <a:solidFill>
                  <a:schemeClr val="tx1">
                    <a:lumMod val="65000"/>
                    <a:lumOff val="35000"/>
                  </a:schemeClr>
                </a:solidFill>
                <a:latin typeface="Open Sans"/>
                <a:cs typeface="Open Sans"/>
              </a:rPr>
              <a:t>What do you currently measure? </a:t>
            </a:r>
            <a:endParaRPr lang="en-US" sz="2800" b="1" dirty="0">
              <a:solidFill>
                <a:schemeClr val="tx1">
                  <a:lumMod val="65000"/>
                  <a:lumOff val="35000"/>
                </a:schemeClr>
              </a:solidFill>
              <a:latin typeface="Open Sans"/>
              <a:cs typeface="Open Sans"/>
            </a:endParaRPr>
          </a:p>
        </p:txBody>
      </p:sp>
      <p:sp>
        <p:nvSpPr>
          <p:cNvPr id="4" name="Title 1"/>
          <p:cNvSpPr txBox="1">
            <a:spLocks/>
          </p:cNvSpPr>
          <p:nvPr/>
        </p:nvSpPr>
        <p:spPr>
          <a:xfrm>
            <a:off x="260655" y="2411460"/>
            <a:ext cx="8611495" cy="9679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2800" b="1" dirty="0">
              <a:solidFill>
                <a:schemeClr val="tx1">
                  <a:lumMod val="65000"/>
                  <a:lumOff val="35000"/>
                </a:schemeClr>
              </a:solidFill>
              <a:latin typeface="Open Sans"/>
              <a:cs typeface="Open Sans"/>
            </a:endParaRPr>
          </a:p>
        </p:txBody>
      </p:sp>
      <p:pic>
        <p:nvPicPr>
          <p:cNvPr id="5" name="Google Shape;529;p76"/>
          <p:cNvPicPr preferRelativeResize="0"/>
          <p:nvPr/>
        </p:nvPicPr>
        <p:blipFill rotWithShape="1">
          <a:blip r:embed="rId3">
            <a:alphaModFix/>
          </a:blip>
          <a:srcRect/>
          <a:stretch/>
        </p:blipFill>
        <p:spPr>
          <a:xfrm>
            <a:off x="3433707" y="4251759"/>
            <a:ext cx="707793" cy="687628"/>
          </a:xfrm>
          <a:prstGeom prst="rect">
            <a:avLst/>
          </a:prstGeom>
          <a:noFill/>
          <a:ln>
            <a:noFill/>
          </a:ln>
        </p:spPr>
      </p:pic>
      <p:pic>
        <p:nvPicPr>
          <p:cNvPr id="6" name="Picture 5" descr="SoMe.ai"/>
          <p:cNvPicPr>
            <a:picLocks noChangeAspect="1"/>
          </p:cNvPicPr>
          <p:nvPr/>
        </p:nvPicPr>
        <p:blipFill rotWithShape="1">
          <a:blip r:embed="rId4" cstate="email">
            <a:extLst>
              <a:ext uri="{28A0092B-C50C-407E-A947-70E740481C1C}">
                <a14:useLocalDpi xmlns:a14="http://schemas.microsoft.com/office/drawing/2010/main"/>
              </a:ext>
            </a:extLst>
          </a:blip>
          <a:srcRect l="18648" t="14098" r="77804" b="80774"/>
          <a:stretch/>
        </p:blipFill>
        <p:spPr>
          <a:xfrm>
            <a:off x="2540317" y="4139512"/>
            <a:ext cx="893390" cy="912121"/>
          </a:xfrm>
          <a:prstGeom prst="rect">
            <a:avLst/>
          </a:prstGeom>
        </p:spPr>
      </p:pic>
      <p:pic>
        <p:nvPicPr>
          <p:cNvPr id="7" name="Google Shape;390;p61"/>
          <p:cNvPicPr preferRelativeResize="0"/>
          <p:nvPr/>
        </p:nvPicPr>
        <p:blipFill rotWithShape="1">
          <a:blip r:embed="rId5">
            <a:alphaModFix/>
          </a:blip>
          <a:srcRect/>
          <a:stretch/>
        </p:blipFill>
        <p:spPr>
          <a:xfrm>
            <a:off x="5034986" y="4349534"/>
            <a:ext cx="601290" cy="581798"/>
          </a:xfrm>
          <a:prstGeom prst="rect">
            <a:avLst/>
          </a:prstGeom>
          <a:noFill/>
          <a:ln>
            <a:noFill/>
          </a:ln>
        </p:spPr>
      </p:pic>
      <p:pic>
        <p:nvPicPr>
          <p:cNvPr id="8" name="Google Shape;395;p61"/>
          <p:cNvPicPr preferRelativeResize="0"/>
          <p:nvPr/>
        </p:nvPicPr>
        <p:blipFill rotWithShape="1">
          <a:blip r:embed="rId6">
            <a:alphaModFix/>
          </a:blip>
          <a:srcRect/>
          <a:stretch/>
        </p:blipFill>
        <p:spPr>
          <a:xfrm>
            <a:off x="5636276" y="4204177"/>
            <a:ext cx="842790" cy="842790"/>
          </a:xfrm>
          <a:prstGeom prst="rect">
            <a:avLst/>
          </a:prstGeom>
          <a:noFill/>
          <a:ln>
            <a:noFill/>
          </a:ln>
        </p:spPr>
      </p:pic>
      <p:pic>
        <p:nvPicPr>
          <p:cNvPr id="9" name="Google Shape;396;p61" descr="Image result for twitter logo 2017"/>
          <p:cNvPicPr preferRelativeResize="0"/>
          <p:nvPr/>
        </p:nvPicPr>
        <p:blipFill rotWithShape="1">
          <a:blip r:embed="rId7">
            <a:alphaModFix/>
          </a:blip>
          <a:srcRect/>
          <a:stretch/>
        </p:blipFill>
        <p:spPr>
          <a:xfrm>
            <a:off x="4242473" y="4394294"/>
            <a:ext cx="640832" cy="520355"/>
          </a:xfrm>
          <a:prstGeom prst="rect">
            <a:avLst/>
          </a:prstGeom>
          <a:noFill/>
          <a:ln>
            <a:noFill/>
          </a:ln>
        </p:spPr>
      </p:pic>
    </p:spTree>
    <p:extLst>
      <p:ext uri="{BB962C8B-B14F-4D97-AF65-F5344CB8AC3E}">
        <p14:creationId xmlns:p14="http://schemas.microsoft.com/office/powerpoint/2010/main" val="425248812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58945" y="191241"/>
            <a:ext cx="13337871" cy="663398"/>
          </a:xfrm>
        </p:spPr>
        <p:txBody>
          <a:bodyPr>
            <a:normAutofit/>
          </a:bodyPr>
          <a:lstStyle/>
          <a:p>
            <a:pPr algn="l"/>
            <a:r>
              <a:rPr lang="en-US" sz="2800" b="1" dirty="0" smtClean="0">
                <a:solidFill>
                  <a:schemeClr val="tx1">
                    <a:lumMod val="65000"/>
                    <a:lumOff val="35000"/>
                  </a:schemeClr>
                </a:solidFill>
                <a:latin typeface="Open Sans"/>
                <a:cs typeface="Open Sans"/>
              </a:rPr>
              <a:t>Key metrics for social media</a:t>
            </a:r>
            <a:endParaRPr lang="en-US" sz="2800" b="1" dirty="0">
              <a:solidFill>
                <a:schemeClr val="tx1">
                  <a:lumMod val="65000"/>
                  <a:lumOff val="35000"/>
                </a:schemeClr>
              </a:solidFill>
              <a:latin typeface="Open Sans"/>
              <a:cs typeface="Open Sans"/>
            </a:endParaRPr>
          </a:p>
        </p:txBody>
      </p:sp>
      <p:sp>
        <p:nvSpPr>
          <p:cNvPr id="5" name="Title 1"/>
          <p:cNvSpPr txBox="1">
            <a:spLocks/>
          </p:cNvSpPr>
          <p:nvPr/>
        </p:nvSpPr>
        <p:spPr>
          <a:xfrm>
            <a:off x="3219221" y="3942528"/>
            <a:ext cx="2831124" cy="66339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1600" dirty="0">
              <a:solidFill>
                <a:schemeClr val="tx1">
                  <a:lumMod val="65000"/>
                  <a:lumOff val="35000"/>
                </a:schemeClr>
              </a:solidFill>
              <a:latin typeface="Open Sans"/>
              <a:cs typeface="Open Sans"/>
            </a:endParaRPr>
          </a:p>
        </p:txBody>
      </p:sp>
      <p:sp>
        <p:nvSpPr>
          <p:cNvPr id="10" name="Title 1"/>
          <p:cNvSpPr txBox="1">
            <a:spLocks/>
          </p:cNvSpPr>
          <p:nvPr/>
        </p:nvSpPr>
        <p:spPr>
          <a:xfrm>
            <a:off x="3471333" y="1672649"/>
            <a:ext cx="2201334" cy="206477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30000"/>
              </a:lnSpc>
            </a:pPr>
            <a:endParaRPr lang="en-US" sz="1400" dirty="0">
              <a:solidFill>
                <a:schemeClr val="tx1">
                  <a:lumMod val="65000"/>
                  <a:lumOff val="35000"/>
                </a:schemeClr>
              </a:solidFill>
              <a:latin typeface="Open Sans"/>
              <a:cs typeface="Open Sans"/>
            </a:endParaRPr>
          </a:p>
        </p:txBody>
      </p:sp>
      <p:sp>
        <p:nvSpPr>
          <p:cNvPr id="11" name="Title 1"/>
          <p:cNvSpPr txBox="1">
            <a:spLocks/>
          </p:cNvSpPr>
          <p:nvPr/>
        </p:nvSpPr>
        <p:spPr>
          <a:xfrm>
            <a:off x="5822011" y="1672650"/>
            <a:ext cx="2041562" cy="20647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30000"/>
              </a:lnSpc>
            </a:pPr>
            <a:endParaRPr lang="en-US" sz="1400" dirty="0" smtClean="0">
              <a:solidFill>
                <a:schemeClr val="tx1">
                  <a:lumMod val="65000"/>
                  <a:lumOff val="35000"/>
                </a:schemeClr>
              </a:solidFill>
              <a:latin typeface="Open Sans"/>
              <a:cs typeface="Open Sans"/>
            </a:endParaRPr>
          </a:p>
          <a:p>
            <a:pPr marL="285750" indent="-285750">
              <a:lnSpc>
                <a:spcPct val="130000"/>
              </a:lnSpc>
              <a:buFontTx/>
              <a:buChar char="-"/>
            </a:pPr>
            <a:endParaRPr lang="en-US" sz="1400" dirty="0" smtClean="0">
              <a:solidFill>
                <a:schemeClr val="tx1">
                  <a:lumMod val="65000"/>
                  <a:lumOff val="35000"/>
                </a:schemeClr>
              </a:solidFill>
              <a:latin typeface="Open Sans"/>
              <a:cs typeface="Open Sans"/>
            </a:endParaRPr>
          </a:p>
          <a:p>
            <a:pPr marL="285750" indent="-285750">
              <a:lnSpc>
                <a:spcPct val="130000"/>
              </a:lnSpc>
              <a:buFontTx/>
              <a:buChar char="-"/>
            </a:pPr>
            <a:endParaRPr lang="en-US" sz="1400" dirty="0">
              <a:solidFill>
                <a:schemeClr val="tx1">
                  <a:lumMod val="65000"/>
                  <a:lumOff val="35000"/>
                </a:schemeClr>
              </a:solidFill>
              <a:latin typeface="Open Sans"/>
              <a:cs typeface="Open Sans"/>
            </a:endParaRPr>
          </a:p>
        </p:txBody>
      </p:sp>
      <p:sp>
        <p:nvSpPr>
          <p:cNvPr id="6" name="Rectangle 5"/>
          <p:cNvSpPr/>
          <p:nvPr/>
        </p:nvSpPr>
        <p:spPr>
          <a:xfrm>
            <a:off x="5822011" y="1211614"/>
            <a:ext cx="2041562" cy="2064779"/>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3545283" y="1191286"/>
            <a:ext cx="2053430" cy="2064779"/>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234433" y="1219497"/>
            <a:ext cx="2065299" cy="2064779"/>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1322036" y="1426082"/>
            <a:ext cx="1856725" cy="1908215"/>
          </a:xfrm>
          <a:prstGeom prst="rect">
            <a:avLst/>
          </a:prstGeom>
        </p:spPr>
        <p:txBody>
          <a:bodyPr wrap="square">
            <a:spAutoFit/>
          </a:bodyPr>
          <a:lstStyle/>
          <a:p>
            <a:pPr algn="ctr"/>
            <a:r>
              <a:rPr lang="en-US" b="1" dirty="0" smtClean="0">
                <a:solidFill>
                  <a:schemeClr val="tx1">
                    <a:lumMod val="65000"/>
                    <a:lumOff val="35000"/>
                  </a:schemeClr>
                </a:solidFill>
                <a:latin typeface="Open Sans"/>
                <a:cs typeface="Open Sans"/>
              </a:rPr>
              <a:t>Engagements</a:t>
            </a:r>
            <a:endParaRPr lang="en-US" dirty="0">
              <a:solidFill>
                <a:schemeClr val="tx1">
                  <a:lumMod val="65000"/>
                  <a:lumOff val="35000"/>
                </a:schemeClr>
              </a:solidFill>
              <a:latin typeface="Open Sans"/>
            </a:endParaRPr>
          </a:p>
          <a:p>
            <a:pPr lvl="0">
              <a:buClr>
                <a:srgbClr val="000000"/>
              </a:buClr>
              <a:buSzPts val="1800"/>
            </a:pPr>
            <a:endParaRPr lang="en-US" dirty="0" smtClean="0">
              <a:solidFill>
                <a:schemeClr val="tx1">
                  <a:lumMod val="65000"/>
                  <a:lumOff val="35000"/>
                </a:schemeClr>
              </a:solidFill>
              <a:latin typeface="Open Sans"/>
              <a:ea typeface="Arial"/>
              <a:cs typeface="Arial"/>
              <a:sym typeface="Arial"/>
            </a:endParaRPr>
          </a:p>
          <a:p>
            <a:pPr lvl="0" algn="ctr">
              <a:buClr>
                <a:srgbClr val="000000"/>
              </a:buClr>
              <a:buSzPts val="1800"/>
            </a:pPr>
            <a:r>
              <a:rPr lang="en-US" sz="1600" dirty="0">
                <a:solidFill>
                  <a:schemeClr val="tx1">
                    <a:lumMod val="65000"/>
                    <a:lumOff val="35000"/>
                  </a:schemeClr>
                </a:solidFill>
                <a:latin typeface="Open Sans"/>
                <a:ea typeface="Arial"/>
                <a:cs typeface="Arial"/>
                <a:sym typeface="Arial"/>
              </a:rPr>
              <a:t>B</a:t>
            </a:r>
            <a:r>
              <a:rPr lang="en-US" sz="1600" dirty="0" smtClean="0">
                <a:solidFill>
                  <a:schemeClr val="tx1">
                    <a:lumMod val="65000"/>
                    <a:lumOff val="35000"/>
                  </a:schemeClr>
                </a:solidFill>
                <a:latin typeface="Open Sans"/>
                <a:ea typeface="Arial"/>
                <a:cs typeface="Arial"/>
                <a:sym typeface="Arial"/>
              </a:rPr>
              <a:t>est </a:t>
            </a:r>
            <a:r>
              <a:rPr lang="en-US" sz="1600" dirty="0">
                <a:solidFill>
                  <a:schemeClr val="tx1">
                    <a:lumMod val="65000"/>
                    <a:lumOff val="35000"/>
                  </a:schemeClr>
                </a:solidFill>
                <a:latin typeface="Open Sans"/>
                <a:ea typeface="Arial"/>
                <a:cs typeface="Arial"/>
                <a:sym typeface="Arial"/>
              </a:rPr>
              <a:t>way to understand how your content is performing</a:t>
            </a:r>
          </a:p>
          <a:p>
            <a:pPr algn="ctr"/>
            <a:endParaRPr lang="en-US" dirty="0">
              <a:solidFill>
                <a:schemeClr val="tx1">
                  <a:lumMod val="65000"/>
                  <a:lumOff val="35000"/>
                </a:schemeClr>
              </a:solidFill>
              <a:latin typeface="Open Sans"/>
              <a:cs typeface="Open Sans"/>
            </a:endParaRPr>
          </a:p>
        </p:txBody>
      </p:sp>
      <p:sp>
        <p:nvSpPr>
          <p:cNvPr id="12" name="Rectangle 11"/>
          <p:cNvSpPr/>
          <p:nvPr/>
        </p:nvSpPr>
        <p:spPr>
          <a:xfrm>
            <a:off x="3643636" y="1426082"/>
            <a:ext cx="1856725" cy="1938992"/>
          </a:xfrm>
          <a:prstGeom prst="rect">
            <a:avLst/>
          </a:prstGeom>
        </p:spPr>
        <p:txBody>
          <a:bodyPr wrap="square">
            <a:spAutoFit/>
          </a:bodyPr>
          <a:lstStyle/>
          <a:p>
            <a:pPr algn="ctr"/>
            <a:r>
              <a:rPr lang="en-US" b="1" dirty="0" smtClean="0">
                <a:solidFill>
                  <a:schemeClr val="tx1">
                    <a:lumMod val="65000"/>
                    <a:lumOff val="35000"/>
                  </a:schemeClr>
                </a:solidFill>
                <a:latin typeface="Open Sans"/>
                <a:cs typeface="Open Sans"/>
              </a:rPr>
              <a:t>Reach and demographics</a:t>
            </a:r>
          </a:p>
          <a:p>
            <a:pPr algn="ctr"/>
            <a:endParaRPr lang="en-US" b="1" dirty="0" smtClean="0">
              <a:solidFill>
                <a:schemeClr val="tx1">
                  <a:lumMod val="65000"/>
                  <a:lumOff val="35000"/>
                </a:schemeClr>
              </a:solidFill>
              <a:latin typeface="Open Sans"/>
              <a:cs typeface="Open Sans"/>
            </a:endParaRPr>
          </a:p>
          <a:p>
            <a:pPr algn="ctr"/>
            <a:r>
              <a:rPr lang="en-US" sz="1600" dirty="0">
                <a:solidFill>
                  <a:schemeClr val="tx1">
                    <a:lumMod val="65000"/>
                    <a:lumOff val="35000"/>
                  </a:schemeClr>
                </a:solidFill>
                <a:latin typeface="Open Sans"/>
                <a:cs typeface="Open Sans"/>
              </a:rPr>
              <a:t>I</a:t>
            </a:r>
            <a:r>
              <a:rPr lang="en-US" sz="1600" dirty="0" smtClean="0">
                <a:solidFill>
                  <a:schemeClr val="tx1">
                    <a:lumMod val="65000"/>
                    <a:lumOff val="35000"/>
                  </a:schemeClr>
                </a:solidFill>
                <a:latin typeface="Open Sans"/>
                <a:cs typeface="Open Sans"/>
              </a:rPr>
              <a:t>ndication </a:t>
            </a:r>
            <a:r>
              <a:rPr lang="en-US" sz="1600" dirty="0">
                <a:solidFill>
                  <a:schemeClr val="tx1">
                    <a:lumMod val="65000"/>
                    <a:lumOff val="35000"/>
                  </a:schemeClr>
                </a:solidFill>
                <a:latin typeface="Open Sans"/>
                <a:cs typeface="Open Sans"/>
              </a:rPr>
              <a:t>of size of audience and who they are</a:t>
            </a:r>
          </a:p>
          <a:p>
            <a:pPr algn="ctr"/>
            <a:endParaRPr lang="en-US" b="1" dirty="0" smtClean="0">
              <a:solidFill>
                <a:schemeClr val="tx1">
                  <a:lumMod val="65000"/>
                  <a:lumOff val="35000"/>
                </a:schemeClr>
              </a:solidFill>
              <a:latin typeface="Open Sans"/>
              <a:cs typeface="Open Sans"/>
            </a:endParaRPr>
          </a:p>
        </p:txBody>
      </p:sp>
      <p:sp>
        <p:nvSpPr>
          <p:cNvPr id="13" name="Rectangle 12"/>
          <p:cNvSpPr/>
          <p:nvPr/>
        </p:nvSpPr>
        <p:spPr>
          <a:xfrm>
            <a:off x="5914428" y="1429047"/>
            <a:ext cx="1856725" cy="1846659"/>
          </a:xfrm>
          <a:prstGeom prst="rect">
            <a:avLst/>
          </a:prstGeom>
        </p:spPr>
        <p:txBody>
          <a:bodyPr wrap="square">
            <a:spAutoFit/>
          </a:bodyPr>
          <a:lstStyle/>
          <a:p>
            <a:pPr algn="ctr"/>
            <a:r>
              <a:rPr lang="en-US" b="1" dirty="0" smtClean="0">
                <a:solidFill>
                  <a:schemeClr val="tx1">
                    <a:lumMod val="65000"/>
                    <a:lumOff val="35000"/>
                  </a:schemeClr>
                </a:solidFill>
                <a:latin typeface="Open Sans"/>
                <a:cs typeface="Open Sans"/>
              </a:rPr>
              <a:t>Referral traffic</a:t>
            </a:r>
            <a:endParaRPr lang="en-US" b="1" dirty="0">
              <a:solidFill>
                <a:schemeClr val="tx1">
                  <a:lumMod val="65000"/>
                  <a:lumOff val="35000"/>
                </a:schemeClr>
              </a:solidFill>
              <a:latin typeface="Open Sans"/>
              <a:cs typeface="Open Sans"/>
            </a:endParaRPr>
          </a:p>
          <a:p>
            <a:pPr algn="ctr"/>
            <a:endParaRPr lang="en-US" sz="1600" dirty="0" smtClean="0">
              <a:solidFill>
                <a:schemeClr val="tx1">
                  <a:lumMod val="65000"/>
                  <a:lumOff val="35000"/>
                </a:schemeClr>
              </a:solidFill>
              <a:latin typeface="Open Sans"/>
              <a:cs typeface="Open Sans"/>
            </a:endParaRPr>
          </a:p>
          <a:p>
            <a:pPr algn="ctr"/>
            <a:r>
              <a:rPr lang="en-US" sz="1600" dirty="0" smtClean="0">
                <a:solidFill>
                  <a:schemeClr val="tx1">
                    <a:lumMod val="65000"/>
                    <a:lumOff val="35000"/>
                  </a:schemeClr>
                </a:solidFill>
                <a:latin typeface="Open Sans"/>
                <a:cs typeface="Open Sans"/>
              </a:rPr>
              <a:t>How </a:t>
            </a:r>
            <a:r>
              <a:rPr lang="en-US" sz="1600" dirty="0">
                <a:solidFill>
                  <a:schemeClr val="tx1">
                    <a:lumMod val="65000"/>
                    <a:lumOff val="35000"/>
                  </a:schemeClr>
                </a:solidFill>
                <a:latin typeface="Open Sans"/>
                <a:cs typeface="Open Sans"/>
              </a:rPr>
              <a:t>many users click through to key webpages and </a:t>
            </a:r>
            <a:r>
              <a:rPr lang="en-US" sz="1600" dirty="0" smtClean="0">
                <a:solidFill>
                  <a:schemeClr val="tx1">
                    <a:lumMod val="65000"/>
                    <a:lumOff val="35000"/>
                  </a:schemeClr>
                </a:solidFill>
                <a:latin typeface="Open Sans"/>
                <a:cs typeface="Open Sans"/>
              </a:rPr>
              <a:t>where they’ve come from</a:t>
            </a:r>
            <a:endParaRPr lang="en-US" sz="1600" dirty="0">
              <a:solidFill>
                <a:schemeClr val="tx1">
                  <a:lumMod val="65000"/>
                  <a:lumOff val="35000"/>
                </a:schemeClr>
              </a:solidFill>
              <a:latin typeface="Open Sans"/>
              <a:cs typeface="Open Sans"/>
            </a:endParaRPr>
          </a:p>
        </p:txBody>
      </p:sp>
      <p:sp>
        <p:nvSpPr>
          <p:cNvPr id="14" name="Title 1"/>
          <p:cNvSpPr txBox="1">
            <a:spLocks/>
          </p:cNvSpPr>
          <p:nvPr/>
        </p:nvSpPr>
        <p:spPr>
          <a:xfrm>
            <a:off x="1234433" y="3518943"/>
            <a:ext cx="4364280" cy="108698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400" b="1" dirty="0" smtClean="0">
                <a:solidFill>
                  <a:schemeClr val="tx1">
                    <a:lumMod val="65000"/>
                    <a:lumOff val="35000"/>
                  </a:schemeClr>
                </a:solidFill>
                <a:latin typeface="Open Sans"/>
                <a:cs typeface="Open Sans"/>
              </a:rPr>
              <a:t>Twitter Analytics</a:t>
            </a:r>
          </a:p>
          <a:p>
            <a:r>
              <a:rPr lang="en-US" sz="1400" b="1" dirty="0" smtClean="0">
                <a:solidFill>
                  <a:schemeClr val="tx1">
                    <a:lumMod val="65000"/>
                    <a:lumOff val="35000"/>
                  </a:schemeClr>
                </a:solidFill>
                <a:latin typeface="Open Sans"/>
                <a:cs typeface="Open Sans"/>
              </a:rPr>
              <a:t>Instagram Analytics</a:t>
            </a:r>
          </a:p>
          <a:p>
            <a:r>
              <a:rPr lang="en-US" sz="1400" b="1" dirty="0" smtClean="0">
                <a:solidFill>
                  <a:schemeClr val="tx1">
                    <a:lumMod val="65000"/>
                    <a:lumOff val="35000"/>
                  </a:schemeClr>
                </a:solidFill>
                <a:latin typeface="Open Sans"/>
                <a:cs typeface="Open Sans"/>
              </a:rPr>
              <a:t>Facebook Insights </a:t>
            </a:r>
          </a:p>
          <a:p>
            <a:r>
              <a:rPr lang="en-US" sz="1400" b="1" dirty="0" smtClean="0">
                <a:solidFill>
                  <a:schemeClr val="tx1">
                    <a:lumMod val="65000"/>
                    <a:lumOff val="35000"/>
                  </a:schemeClr>
                </a:solidFill>
                <a:latin typeface="Open Sans"/>
                <a:cs typeface="Open Sans"/>
              </a:rPr>
              <a:t>(Pages and Groups)</a:t>
            </a:r>
            <a:endParaRPr lang="en-US" sz="1400" dirty="0" smtClean="0">
              <a:solidFill>
                <a:schemeClr val="tx1">
                  <a:lumMod val="65000"/>
                  <a:lumOff val="35000"/>
                </a:schemeClr>
              </a:solidFill>
              <a:latin typeface="Open Sans"/>
              <a:cs typeface="Open Sans"/>
            </a:endParaRPr>
          </a:p>
          <a:p>
            <a:endParaRPr lang="en-US" sz="1200" dirty="0">
              <a:solidFill>
                <a:schemeClr val="tx1">
                  <a:lumMod val="65000"/>
                  <a:lumOff val="35000"/>
                </a:schemeClr>
              </a:solidFill>
              <a:latin typeface="Open Sans"/>
              <a:cs typeface="Open Sans"/>
            </a:endParaRPr>
          </a:p>
          <a:p>
            <a:endParaRPr lang="en-US" sz="1200" dirty="0">
              <a:solidFill>
                <a:schemeClr val="tx1">
                  <a:lumMod val="65000"/>
                  <a:lumOff val="35000"/>
                </a:schemeClr>
              </a:solidFill>
              <a:latin typeface="Open Sans"/>
              <a:cs typeface="Open Sans"/>
            </a:endParaRPr>
          </a:p>
        </p:txBody>
      </p:sp>
      <p:sp>
        <p:nvSpPr>
          <p:cNvPr id="15" name="Title 1"/>
          <p:cNvSpPr txBox="1">
            <a:spLocks/>
          </p:cNvSpPr>
          <p:nvPr/>
        </p:nvSpPr>
        <p:spPr>
          <a:xfrm>
            <a:off x="5820732" y="3350484"/>
            <a:ext cx="2065299" cy="108698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400" b="1" dirty="0" smtClean="0">
                <a:solidFill>
                  <a:schemeClr val="tx1">
                    <a:lumMod val="65000"/>
                    <a:lumOff val="35000"/>
                  </a:schemeClr>
                </a:solidFill>
                <a:latin typeface="Open Sans"/>
                <a:cs typeface="Open Sans"/>
              </a:rPr>
              <a:t>Google Analytics</a:t>
            </a:r>
          </a:p>
          <a:p>
            <a:endParaRPr lang="en-US" sz="1400" dirty="0" smtClean="0">
              <a:solidFill>
                <a:schemeClr val="tx1">
                  <a:lumMod val="65000"/>
                  <a:lumOff val="35000"/>
                </a:schemeClr>
              </a:solidFill>
              <a:latin typeface="Open Sans"/>
              <a:cs typeface="Open Sans"/>
            </a:endParaRPr>
          </a:p>
          <a:p>
            <a:endParaRPr lang="en-US" sz="1200" dirty="0">
              <a:solidFill>
                <a:schemeClr val="tx1">
                  <a:lumMod val="65000"/>
                  <a:lumOff val="35000"/>
                </a:schemeClr>
              </a:solidFill>
              <a:latin typeface="Open Sans"/>
              <a:cs typeface="Open Sans"/>
            </a:endParaRPr>
          </a:p>
          <a:p>
            <a:endParaRPr lang="en-US" sz="1200" dirty="0">
              <a:solidFill>
                <a:schemeClr val="tx1">
                  <a:lumMod val="65000"/>
                  <a:lumOff val="35000"/>
                </a:schemeClr>
              </a:solidFill>
              <a:latin typeface="Open Sans"/>
              <a:cs typeface="Open Sans"/>
            </a:endParaRPr>
          </a:p>
        </p:txBody>
      </p:sp>
    </p:spTree>
    <p:extLst>
      <p:ext uri="{BB962C8B-B14F-4D97-AF65-F5344CB8AC3E}">
        <p14:creationId xmlns:p14="http://schemas.microsoft.com/office/powerpoint/2010/main" val="21515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2" grpId="0"/>
      <p:bldP spid="13" grpId="0"/>
      <p:bldP spid="14" grpId="0"/>
      <p:bldP spid="1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60657" y="26590"/>
            <a:ext cx="8420764" cy="938259"/>
          </a:xfrm>
        </p:spPr>
        <p:txBody>
          <a:bodyPr>
            <a:normAutofit/>
          </a:bodyPr>
          <a:lstStyle/>
          <a:p>
            <a:pPr algn="l"/>
            <a:r>
              <a:rPr lang="en-US" sz="2800" b="1" dirty="0" smtClean="0">
                <a:solidFill>
                  <a:schemeClr val="tx1">
                    <a:lumMod val="65000"/>
                    <a:lumOff val="35000"/>
                  </a:schemeClr>
                </a:solidFill>
                <a:latin typeface="Open Sans"/>
                <a:cs typeface="Open Sans"/>
              </a:rPr>
              <a:t>What is social ROI and what does it mean?</a:t>
            </a:r>
            <a:endParaRPr lang="en-US" sz="2800" b="1" dirty="0">
              <a:solidFill>
                <a:schemeClr val="tx1">
                  <a:lumMod val="65000"/>
                  <a:lumOff val="35000"/>
                </a:schemeClr>
              </a:solidFill>
              <a:latin typeface="Open Sans"/>
              <a:cs typeface="Open Sans"/>
            </a:endParaRPr>
          </a:p>
        </p:txBody>
      </p:sp>
      <p:pic>
        <p:nvPicPr>
          <p:cNvPr id="2" name="Picture 1"/>
          <p:cNvPicPr>
            <a:picLocks noChangeAspect="1"/>
          </p:cNvPicPr>
          <p:nvPr/>
        </p:nvPicPr>
        <p:blipFill>
          <a:blip r:embed="rId3"/>
          <a:stretch>
            <a:fillRect/>
          </a:stretch>
        </p:blipFill>
        <p:spPr>
          <a:xfrm>
            <a:off x="0" y="809296"/>
            <a:ext cx="9038897" cy="4222322"/>
          </a:xfrm>
          <a:prstGeom prst="rect">
            <a:avLst/>
          </a:prstGeom>
        </p:spPr>
      </p:pic>
      <p:sp>
        <p:nvSpPr>
          <p:cNvPr id="4" name="Rectangle 3"/>
          <p:cNvSpPr/>
          <p:nvPr/>
        </p:nvSpPr>
        <p:spPr>
          <a:xfrm>
            <a:off x="168166" y="4553660"/>
            <a:ext cx="2900855" cy="480131"/>
          </a:xfrm>
          <a:prstGeom prst="rect">
            <a:avLst/>
          </a:prstGeom>
        </p:spPr>
        <p:txBody>
          <a:bodyPr wrap="square">
            <a:spAutoFit/>
          </a:bodyPr>
          <a:lstStyle/>
          <a:p>
            <a:pPr algn="ctr">
              <a:lnSpc>
                <a:spcPct val="140000"/>
              </a:lnSpc>
            </a:pPr>
            <a:r>
              <a:rPr lang="en-US" dirty="0" smtClean="0">
                <a:solidFill>
                  <a:srgbClr val="595959"/>
                </a:solidFill>
                <a:latin typeface="Open Sans"/>
              </a:rPr>
              <a:t>Source: Hootsuite, 2019</a:t>
            </a:r>
            <a:endParaRPr lang="en-US" dirty="0">
              <a:solidFill>
                <a:srgbClr val="595959"/>
              </a:solidFill>
              <a:latin typeface="Open Sans"/>
            </a:endParaRPr>
          </a:p>
        </p:txBody>
      </p:sp>
    </p:spTree>
    <p:extLst>
      <p:ext uri="{BB962C8B-B14F-4D97-AF65-F5344CB8AC3E}">
        <p14:creationId xmlns:p14="http://schemas.microsoft.com/office/powerpoint/2010/main" val="72943520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60657" y="26590"/>
            <a:ext cx="8420764" cy="938259"/>
          </a:xfrm>
        </p:spPr>
        <p:txBody>
          <a:bodyPr>
            <a:normAutofit/>
          </a:bodyPr>
          <a:lstStyle/>
          <a:p>
            <a:pPr algn="l"/>
            <a:r>
              <a:rPr lang="en-US" sz="2800" b="1" dirty="0" smtClean="0">
                <a:solidFill>
                  <a:schemeClr val="tx1">
                    <a:lumMod val="65000"/>
                    <a:lumOff val="35000"/>
                  </a:schemeClr>
                </a:solidFill>
                <a:latin typeface="Open Sans"/>
                <a:cs typeface="Open Sans"/>
              </a:rPr>
              <a:t>Example ROI spectrum</a:t>
            </a:r>
            <a:endParaRPr lang="en-US" sz="2800" b="1" dirty="0">
              <a:solidFill>
                <a:schemeClr val="tx1">
                  <a:lumMod val="65000"/>
                  <a:lumOff val="35000"/>
                </a:schemeClr>
              </a:solidFill>
              <a:latin typeface="Open Sans"/>
              <a:cs typeface="Open San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145" y="1225024"/>
            <a:ext cx="6991709" cy="3429176"/>
          </a:xfrm>
          <a:prstGeom prst="rect">
            <a:avLst/>
          </a:prstGeom>
        </p:spPr>
      </p:pic>
      <p:sp>
        <p:nvSpPr>
          <p:cNvPr id="5" name="Rectangle 4"/>
          <p:cNvSpPr/>
          <p:nvPr/>
        </p:nvSpPr>
        <p:spPr>
          <a:xfrm>
            <a:off x="168166" y="4553660"/>
            <a:ext cx="2900855" cy="480131"/>
          </a:xfrm>
          <a:prstGeom prst="rect">
            <a:avLst/>
          </a:prstGeom>
        </p:spPr>
        <p:txBody>
          <a:bodyPr wrap="square">
            <a:spAutoFit/>
          </a:bodyPr>
          <a:lstStyle/>
          <a:p>
            <a:pPr algn="ctr">
              <a:lnSpc>
                <a:spcPct val="140000"/>
              </a:lnSpc>
            </a:pPr>
            <a:r>
              <a:rPr lang="en-US" dirty="0" smtClean="0">
                <a:solidFill>
                  <a:srgbClr val="595959"/>
                </a:solidFill>
                <a:latin typeface="Open Sans"/>
              </a:rPr>
              <a:t>Source: Hootsuite, 2019</a:t>
            </a:r>
            <a:endParaRPr lang="en-US" dirty="0">
              <a:solidFill>
                <a:srgbClr val="595959"/>
              </a:solidFill>
              <a:latin typeface="Open Sans"/>
            </a:endParaRPr>
          </a:p>
        </p:txBody>
      </p:sp>
    </p:spTree>
    <p:extLst>
      <p:ext uri="{BB962C8B-B14F-4D97-AF65-F5344CB8AC3E}">
        <p14:creationId xmlns:p14="http://schemas.microsoft.com/office/powerpoint/2010/main" val="182473936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36"/>
          <p:cNvSpPr/>
          <p:nvPr/>
        </p:nvSpPr>
        <p:spPr>
          <a:xfrm>
            <a:off x="56713" y="4080256"/>
            <a:ext cx="8756134" cy="46166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5400">
                <a:solidFill>
                  <a:srgbClr val="FFFFFF"/>
                </a:solidFill>
                <a:latin typeface="Arial"/>
                <a:ea typeface="Arial"/>
                <a:cs typeface="Arial"/>
                <a:sym typeface="Arial"/>
              </a:defRPr>
            </a:pPr>
            <a:endParaRPr sz="2400" b="1" dirty="0">
              <a:solidFill>
                <a:schemeClr val="bg1"/>
              </a:solidFill>
            </a:endParaRPr>
          </a:p>
        </p:txBody>
      </p:sp>
      <p:sp>
        <p:nvSpPr>
          <p:cNvPr id="9" name="Title 1"/>
          <p:cNvSpPr>
            <a:spLocks noGrp="1"/>
          </p:cNvSpPr>
          <p:nvPr>
            <p:ph type="title"/>
          </p:nvPr>
        </p:nvSpPr>
        <p:spPr>
          <a:xfrm>
            <a:off x="260350" y="206375"/>
            <a:ext cx="8229600" cy="663575"/>
          </a:xfrm>
        </p:spPr>
        <p:txBody>
          <a:bodyPr rtlCol="0"/>
          <a:lstStyle/>
          <a:p>
            <a:pPr algn="l" eaLnBrk="1" fontAlgn="auto" hangingPunct="1">
              <a:spcAft>
                <a:spcPts val="0"/>
              </a:spcAft>
              <a:defRPr/>
            </a:pPr>
            <a:r>
              <a:rPr lang="en-US" sz="2800" b="1" dirty="0" smtClean="0">
                <a:solidFill>
                  <a:schemeClr val="bg1"/>
                </a:solidFill>
                <a:latin typeface="Open Sans"/>
                <a:ea typeface="+mj-ea"/>
                <a:cs typeface="Open Sans"/>
              </a:rPr>
              <a:t>Manchester</a:t>
            </a:r>
            <a:endParaRPr lang="en-US" sz="2800" b="1" dirty="0">
              <a:solidFill>
                <a:schemeClr val="bg1"/>
              </a:solidFill>
              <a:latin typeface="Open Sans"/>
              <a:ea typeface="+mj-ea"/>
              <a:cs typeface="Open Sans"/>
            </a:endParaRPr>
          </a:p>
        </p:txBody>
      </p:sp>
      <p:sp>
        <p:nvSpPr>
          <p:cNvPr id="5" name="Title 1"/>
          <p:cNvSpPr txBox="1">
            <a:spLocks/>
          </p:cNvSpPr>
          <p:nvPr/>
        </p:nvSpPr>
        <p:spPr>
          <a:xfrm>
            <a:off x="242727" y="-212"/>
            <a:ext cx="8229600" cy="6633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chemeClr val="tx1">
                    <a:lumMod val="65000"/>
                    <a:lumOff val="35000"/>
                  </a:schemeClr>
                </a:solidFill>
                <a:latin typeface="Open Sans"/>
                <a:cs typeface="Open Sans"/>
              </a:rPr>
              <a:t>The socially mature </a:t>
            </a:r>
            <a:r>
              <a:rPr lang="en-US" sz="2800" b="1" dirty="0" err="1" smtClean="0">
                <a:solidFill>
                  <a:schemeClr val="tx1">
                    <a:lumMod val="65000"/>
                    <a:lumOff val="35000"/>
                  </a:schemeClr>
                </a:solidFill>
                <a:latin typeface="Open Sans"/>
                <a:cs typeface="Open Sans"/>
              </a:rPr>
              <a:t>organisation</a:t>
            </a:r>
            <a:endParaRPr lang="en-US" sz="2800" b="1" dirty="0">
              <a:solidFill>
                <a:schemeClr val="tx1">
                  <a:lumMod val="65000"/>
                  <a:lumOff val="35000"/>
                </a:schemeClr>
              </a:solidFill>
              <a:latin typeface="Open Sans"/>
              <a:cs typeface="Open San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675" y="869773"/>
            <a:ext cx="7861704" cy="3918151"/>
          </a:xfrm>
          <a:prstGeom prst="rect">
            <a:avLst/>
          </a:prstGeom>
        </p:spPr>
      </p:pic>
    </p:spTree>
    <p:extLst>
      <p:ext uri="{BB962C8B-B14F-4D97-AF65-F5344CB8AC3E}">
        <p14:creationId xmlns:p14="http://schemas.microsoft.com/office/powerpoint/2010/main" val="46074327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60657" y="2170700"/>
            <a:ext cx="8420764" cy="938259"/>
          </a:xfrm>
        </p:spPr>
        <p:txBody>
          <a:bodyPr>
            <a:normAutofit/>
          </a:bodyPr>
          <a:lstStyle/>
          <a:p>
            <a:pPr algn="l"/>
            <a:r>
              <a:rPr lang="en-US" sz="2800" b="1" dirty="0" smtClean="0">
                <a:solidFill>
                  <a:schemeClr val="tx1">
                    <a:lumMod val="65000"/>
                    <a:lumOff val="35000"/>
                  </a:schemeClr>
                </a:solidFill>
                <a:latin typeface="Open Sans"/>
                <a:cs typeface="Open Sans"/>
              </a:rPr>
              <a:t>Adding social into your customer service</a:t>
            </a:r>
            <a:endParaRPr lang="en-US" sz="2800" b="1" dirty="0">
              <a:solidFill>
                <a:schemeClr val="tx1">
                  <a:lumMod val="65000"/>
                  <a:lumOff val="35000"/>
                </a:schemeClr>
              </a:solidFill>
              <a:latin typeface="Open Sans"/>
              <a:cs typeface="Open Sans"/>
            </a:endParaRPr>
          </a:p>
        </p:txBody>
      </p:sp>
    </p:spTree>
    <p:extLst>
      <p:ext uri="{BB962C8B-B14F-4D97-AF65-F5344CB8AC3E}">
        <p14:creationId xmlns:p14="http://schemas.microsoft.com/office/powerpoint/2010/main" val="315367336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60657" y="121180"/>
            <a:ext cx="8420764" cy="938259"/>
          </a:xfrm>
        </p:spPr>
        <p:txBody>
          <a:bodyPr>
            <a:noAutofit/>
          </a:bodyPr>
          <a:lstStyle/>
          <a:p>
            <a:pPr algn="l"/>
            <a:r>
              <a:rPr lang="en-US" sz="2800" b="1" dirty="0" smtClean="0">
                <a:solidFill>
                  <a:schemeClr val="tx1">
                    <a:lumMod val="65000"/>
                    <a:lumOff val="35000"/>
                  </a:schemeClr>
                </a:solidFill>
                <a:latin typeface="Open Sans"/>
                <a:cs typeface="Open Sans"/>
              </a:rPr>
              <a:t>Why customer service on social media is so important </a:t>
            </a:r>
            <a:endParaRPr lang="en-US" sz="2800" b="1" dirty="0">
              <a:solidFill>
                <a:schemeClr val="tx1">
                  <a:lumMod val="65000"/>
                  <a:lumOff val="35000"/>
                </a:schemeClr>
              </a:solidFill>
              <a:latin typeface="Open Sans"/>
              <a:cs typeface="Open Sans"/>
            </a:endParaRPr>
          </a:p>
        </p:txBody>
      </p:sp>
      <p:sp>
        <p:nvSpPr>
          <p:cNvPr id="4" name="Oval 3"/>
          <p:cNvSpPr/>
          <p:nvPr/>
        </p:nvSpPr>
        <p:spPr>
          <a:xfrm>
            <a:off x="1187416" y="1631576"/>
            <a:ext cx="1975393" cy="1970702"/>
          </a:xfrm>
          <a:prstGeom prst="ellipse">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endParaRPr>
          </a:p>
        </p:txBody>
      </p:sp>
      <p:sp>
        <p:nvSpPr>
          <p:cNvPr id="5" name="Oval 4"/>
          <p:cNvSpPr/>
          <p:nvPr/>
        </p:nvSpPr>
        <p:spPr>
          <a:xfrm>
            <a:off x="3555797" y="1631576"/>
            <a:ext cx="1975393" cy="1970702"/>
          </a:xfrm>
          <a:prstGeom prst="ellipse">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endParaRPr>
          </a:p>
        </p:txBody>
      </p:sp>
      <p:sp>
        <p:nvSpPr>
          <p:cNvPr id="6" name="Oval 5"/>
          <p:cNvSpPr/>
          <p:nvPr/>
        </p:nvSpPr>
        <p:spPr>
          <a:xfrm>
            <a:off x="5788045" y="1631576"/>
            <a:ext cx="1975393" cy="1970702"/>
          </a:xfrm>
          <a:prstGeom prst="ellipse">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endParaRPr>
          </a:p>
        </p:txBody>
      </p:sp>
      <p:sp>
        <p:nvSpPr>
          <p:cNvPr id="7" name="TextBox 6"/>
          <p:cNvSpPr txBox="1"/>
          <p:nvPr/>
        </p:nvSpPr>
        <p:spPr>
          <a:xfrm>
            <a:off x="5960000" y="1804702"/>
            <a:ext cx="1702185" cy="1514261"/>
          </a:xfrm>
          <a:prstGeom prst="rect">
            <a:avLst/>
          </a:prstGeom>
          <a:noFill/>
        </p:spPr>
        <p:txBody>
          <a:bodyPr wrap="square" rtlCol="0">
            <a:spAutoFit/>
          </a:bodyPr>
          <a:lstStyle/>
          <a:p>
            <a:pPr algn="ctr">
              <a:lnSpc>
                <a:spcPct val="110000"/>
              </a:lnSpc>
            </a:pPr>
            <a:r>
              <a:rPr lang="en-US" sz="2800" b="1" dirty="0" smtClean="0">
                <a:solidFill>
                  <a:srgbClr val="FFFFFF"/>
                </a:solidFill>
                <a:latin typeface="Open Sans"/>
                <a:cs typeface="Open Sans"/>
              </a:rPr>
              <a:t>64% </a:t>
            </a:r>
            <a:r>
              <a:rPr lang="en-US" sz="1400" dirty="0" smtClean="0">
                <a:solidFill>
                  <a:srgbClr val="FFFFFF"/>
                </a:solidFill>
                <a:latin typeface="Open Sans"/>
                <a:cs typeface="Open Sans"/>
              </a:rPr>
              <a:t>of Twitter customers expect a response within </a:t>
            </a:r>
            <a:r>
              <a:rPr lang="en-US" sz="2800" dirty="0" smtClean="0">
                <a:solidFill>
                  <a:srgbClr val="FFFFFF"/>
                </a:solidFill>
                <a:latin typeface="Open Sans"/>
                <a:cs typeface="Open Sans"/>
              </a:rPr>
              <a:t>1</a:t>
            </a:r>
            <a:r>
              <a:rPr lang="en-US" sz="1400" dirty="0" smtClean="0">
                <a:solidFill>
                  <a:srgbClr val="FFFFFF"/>
                </a:solidFill>
                <a:latin typeface="Open Sans"/>
                <a:cs typeface="Open Sans"/>
              </a:rPr>
              <a:t> hour</a:t>
            </a:r>
            <a:endParaRPr lang="en-US" sz="1400" dirty="0">
              <a:solidFill>
                <a:srgbClr val="FFFFFF"/>
              </a:solidFill>
              <a:latin typeface="Open Sans"/>
              <a:cs typeface="Open Sans"/>
            </a:endParaRPr>
          </a:p>
        </p:txBody>
      </p:sp>
      <p:sp>
        <p:nvSpPr>
          <p:cNvPr id="8" name="TextBox 7"/>
          <p:cNvSpPr txBox="1"/>
          <p:nvPr/>
        </p:nvSpPr>
        <p:spPr>
          <a:xfrm>
            <a:off x="1324019" y="1771205"/>
            <a:ext cx="1702185" cy="1751249"/>
          </a:xfrm>
          <a:prstGeom prst="rect">
            <a:avLst/>
          </a:prstGeom>
          <a:noFill/>
        </p:spPr>
        <p:txBody>
          <a:bodyPr wrap="square" rtlCol="0">
            <a:spAutoFit/>
          </a:bodyPr>
          <a:lstStyle/>
          <a:p>
            <a:pPr algn="ctr">
              <a:lnSpc>
                <a:spcPct val="110000"/>
              </a:lnSpc>
            </a:pPr>
            <a:r>
              <a:rPr lang="en-US" sz="2800" b="1" dirty="0" smtClean="0">
                <a:solidFill>
                  <a:srgbClr val="FFFFFF"/>
                </a:solidFill>
                <a:latin typeface="Open Sans"/>
                <a:cs typeface="Open Sans"/>
              </a:rPr>
              <a:t>69%</a:t>
            </a:r>
          </a:p>
          <a:p>
            <a:pPr algn="ctr">
              <a:lnSpc>
                <a:spcPct val="110000"/>
              </a:lnSpc>
            </a:pPr>
            <a:r>
              <a:rPr lang="en-US" sz="1400" dirty="0" smtClean="0">
                <a:solidFill>
                  <a:srgbClr val="FFFFFF"/>
                </a:solidFill>
                <a:latin typeface="Open Sans"/>
                <a:cs typeface="Open Sans"/>
              </a:rPr>
              <a:t>say direct messaging makes them feel more confident about a company</a:t>
            </a:r>
            <a:endParaRPr lang="en-US" sz="1400" dirty="0">
              <a:solidFill>
                <a:srgbClr val="FFFFFF"/>
              </a:solidFill>
              <a:latin typeface="Open Sans"/>
              <a:cs typeface="Open Sans"/>
            </a:endParaRPr>
          </a:p>
        </p:txBody>
      </p:sp>
      <p:sp>
        <p:nvSpPr>
          <p:cNvPr id="9" name="Rectangle 8"/>
          <p:cNvSpPr/>
          <p:nvPr/>
        </p:nvSpPr>
        <p:spPr>
          <a:xfrm>
            <a:off x="705181" y="4364477"/>
            <a:ext cx="4031873" cy="480131"/>
          </a:xfrm>
          <a:prstGeom prst="rect">
            <a:avLst/>
          </a:prstGeom>
        </p:spPr>
        <p:txBody>
          <a:bodyPr wrap="none">
            <a:spAutoFit/>
          </a:bodyPr>
          <a:lstStyle/>
          <a:p>
            <a:pPr algn="ctr">
              <a:lnSpc>
                <a:spcPct val="140000"/>
              </a:lnSpc>
            </a:pPr>
            <a:r>
              <a:rPr lang="en-US" dirty="0" smtClean="0">
                <a:solidFill>
                  <a:srgbClr val="595959"/>
                </a:solidFill>
                <a:latin typeface="Open Sans"/>
              </a:rPr>
              <a:t>Source: </a:t>
            </a:r>
            <a:r>
              <a:rPr lang="en-US" dirty="0" smtClean="0">
                <a:solidFill>
                  <a:srgbClr val="595959"/>
                </a:solidFill>
                <a:latin typeface="Open Sans"/>
                <a:hlinkClick r:id="rId3"/>
              </a:rPr>
              <a:t>Hootsuite and </a:t>
            </a:r>
            <a:r>
              <a:rPr lang="en-US" dirty="0" err="1" smtClean="0">
                <a:solidFill>
                  <a:srgbClr val="595959"/>
                </a:solidFill>
                <a:latin typeface="Open Sans"/>
                <a:hlinkClick r:id="rId3"/>
              </a:rPr>
              <a:t>Hubspot</a:t>
            </a:r>
            <a:r>
              <a:rPr lang="en-US" dirty="0" smtClean="0">
                <a:solidFill>
                  <a:srgbClr val="595959"/>
                </a:solidFill>
                <a:latin typeface="Open Sans"/>
              </a:rPr>
              <a:t>, 2019</a:t>
            </a:r>
            <a:endParaRPr lang="en-US" dirty="0">
              <a:solidFill>
                <a:srgbClr val="595959"/>
              </a:solidFill>
              <a:latin typeface="Open Sans"/>
            </a:endParaRPr>
          </a:p>
        </p:txBody>
      </p:sp>
      <p:sp>
        <p:nvSpPr>
          <p:cNvPr id="10" name="TextBox 9"/>
          <p:cNvSpPr txBox="1"/>
          <p:nvPr/>
        </p:nvSpPr>
        <p:spPr>
          <a:xfrm>
            <a:off x="3639671" y="2024788"/>
            <a:ext cx="1813823" cy="1240532"/>
          </a:xfrm>
          <a:prstGeom prst="rect">
            <a:avLst/>
          </a:prstGeom>
          <a:noFill/>
        </p:spPr>
        <p:txBody>
          <a:bodyPr wrap="square" rtlCol="0">
            <a:spAutoFit/>
          </a:bodyPr>
          <a:lstStyle/>
          <a:p>
            <a:pPr algn="ctr">
              <a:lnSpc>
                <a:spcPct val="110000"/>
              </a:lnSpc>
            </a:pPr>
            <a:r>
              <a:rPr lang="en-US" sz="2800" b="1" dirty="0" smtClean="0">
                <a:solidFill>
                  <a:srgbClr val="FFFFFF"/>
                </a:solidFill>
                <a:latin typeface="Open Sans"/>
                <a:cs typeface="Open Sans"/>
              </a:rPr>
              <a:t>80% </a:t>
            </a:r>
            <a:r>
              <a:rPr lang="en-US" sz="1400" dirty="0" smtClean="0">
                <a:solidFill>
                  <a:srgbClr val="FFFFFF"/>
                </a:solidFill>
                <a:latin typeface="Open Sans"/>
                <a:cs typeface="Open Sans"/>
              </a:rPr>
              <a:t>expect a response within </a:t>
            </a:r>
            <a:r>
              <a:rPr lang="en-US" sz="2800" dirty="0" smtClean="0">
                <a:solidFill>
                  <a:srgbClr val="FFFFFF"/>
                </a:solidFill>
                <a:latin typeface="Open Sans"/>
                <a:cs typeface="Open Sans"/>
              </a:rPr>
              <a:t>24</a:t>
            </a:r>
            <a:r>
              <a:rPr lang="en-US" sz="1400" dirty="0" smtClean="0">
                <a:solidFill>
                  <a:srgbClr val="FFFFFF"/>
                </a:solidFill>
                <a:latin typeface="Open Sans"/>
                <a:cs typeface="Open Sans"/>
              </a:rPr>
              <a:t> hours</a:t>
            </a:r>
            <a:endParaRPr lang="en-US" sz="1400" dirty="0">
              <a:solidFill>
                <a:srgbClr val="FFFFFF"/>
              </a:solidFill>
              <a:latin typeface="Open Sans"/>
              <a:cs typeface="Open Sans"/>
            </a:endParaRPr>
          </a:p>
        </p:txBody>
      </p:sp>
    </p:spTree>
    <p:extLst>
      <p:ext uri="{BB962C8B-B14F-4D97-AF65-F5344CB8AC3E}">
        <p14:creationId xmlns:p14="http://schemas.microsoft.com/office/powerpoint/2010/main" val="356520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p:bldP spid="1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60657" y="2170700"/>
            <a:ext cx="8420764" cy="938259"/>
          </a:xfrm>
        </p:spPr>
        <p:txBody>
          <a:bodyPr>
            <a:normAutofit fontScale="90000"/>
          </a:bodyPr>
          <a:lstStyle/>
          <a:p>
            <a:pPr algn="l"/>
            <a:r>
              <a:rPr lang="en-US" sz="2800" b="1" dirty="0">
                <a:solidFill>
                  <a:schemeClr val="tx1">
                    <a:lumMod val="65000"/>
                    <a:lumOff val="35000"/>
                  </a:schemeClr>
                </a:solidFill>
                <a:latin typeface="Open Sans"/>
                <a:cs typeface="Open Sans"/>
              </a:rPr>
              <a:t>Why customer service on social media is so important </a:t>
            </a:r>
            <a:r>
              <a:rPr lang="en-US" sz="2800" b="1" dirty="0" smtClean="0">
                <a:solidFill>
                  <a:schemeClr val="tx1">
                    <a:lumMod val="65000"/>
                    <a:lumOff val="35000"/>
                  </a:schemeClr>
                </a:solidFill>
                <a:latin typeface="Open Sans"/>
                <a:cs typeface="Open Sans"/>
              </a:rPr>
              <a:t> to the public sector</a:t>
            </a:r>
            <a:endParaRPr lang="en-US" sz="2800" b="1" dirty="0">
              <a:solidFill>
                <a:schemeClr val="tx1">
                  <a:lumMod val="65000"/>
                  <a:lumOff val="35000"/>
                </a:schemeClr>
              </a:solidFill>
              <a:latin typeface="Open Sans"/>
              <a:cs typeface="Open Sans"/>
            </a:endParaRPr>
          </a:p>
        </p:txBody>
      </p:sp>
    </p:spTree>
    <p:extLst>
      <p:ext uri="{BB962C8B-B14F-4D97-AF65-F5344CB8AC3E}">
        <p14:creationId xmlns:p14="http://schemas.microsoft.com/office/powerpoint/2010/main" val="122191957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32311" y="1664766"/>
            <a:ext cx="2041562" cy="2064779"/>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3762596" y="1672649"/>
            <a:ext cx="2053430" cy="2064779"/>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1509753" y="1672649"/>
            <a:ext cx="2065299" cy="2064779"/>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643378" y="2166429"/>
            <a:ext cx="1827744" cy="1077218"/>
          </a:xfrm>
          <a:prstGeom prst="rect">
            <a:avLst/>
          </a:prstGeom>
        </p:spPr>
        <p:txBody>
          <a:bodyPr wrap="none">
            <a:spAutoFit/>
          </a:bodyPr>
          <a:lstStyle/>
          <a:p>
            <a:pPr algn="ctr"/>
            <a:r>
              <a:rPr lang="en-US" sz="1600" b="1" dirty="0" smtClean="0">
                <a:solidFill>
                  <a:schemeClr val="tx1">
                    <a:lumMod val="65000"/>
                    <a:lumOff val="35000"/>
                  </a:schemeClr>
                </a:solidFill>
                <a:latin typeface="Open Sans"/>
                <a:cs typeface="Open Sans"/>
              </a:rPr>
              <a:t>Social customer </a:t>
            </a:r>
          </a:p>
          <a:p>
            <a:pPr algn="ctr"/>
            <a:r>
              <a:rPr lang="en-US" sz="1600" b="1" dirty="0" smtClean="0">
                <a:solidFill>
                  <a:schemeClr val="tx1">
                    <a:lumMod val="65000"/>
                    <a:lumOff val="35000"/>
                  </a:schemeClr>
                </a:solidFill>
                <a:latin typeface="Open Sans"/>
                <a:cs typeface="Open Sans"/>
              </a:rPr>
              <a:t>service </a:t>
            </a:r>
          </a:p>
          <a:p>
            <a:pPr algn="ctr"/>
            <a:r>
              <a:rPr lang="en-US" sz="1600" b="1" dirty="0" smtClean="0">
                <a:solidFill>
                  <a:schemeClr val="tx1">
                    <a:lumMod val="65000"/>
                    <a:lumOff val="35000"/>
                  </a:schemeClr>
                </a:solidFill>
                <a:latin typeface="Open Sans"/>
                <a:cs typeface="Open Sans"/>
              </a:rPr>
              <a:t>is the new </a:t>
            </a:r>
          </a:p>
          <a:p>
            <a:pPr algn="ctr"/>
            <a:r>
              <a:rPr lang="en-US" sz="1600" b="1" dirty="0" smtClean="0">
                <a:solidFill>
                  <a:schemeClr val="tx1">
                    <a:lumMod val="65000"/>
                    <a:lumOff val="35000"/>
                  </a:schemeClr>
                </a:solidFill>
                <a:latin typeface="Open Sans"/>
                <a:cs typeface="Open Sans"/>
              </a:rPr>
              <a:t>marketing</a:t>
            </a:r>
          </a:p>
        </p:txBody>
      </p:sp>
      <p:sp>
        <p:nvSpPr>
          <p:cNvPr id="8" name="Rectangle 7"/>
          <p:cNvSpPr/>
          <p:nvPr/>
        </p:nvSpPr>
        <p:spPr>
          <a:xfrm>
            <a:off x="3719635" y="1981762"/>
            <a:ext cx="2226892" cy="1323439"/>
          </a:xfrm>
          <a:prstGeom prst="rect">
            <a:avLst/>
          </a:prstGeom>
        </p:spPr>
        <p:txBody>
          <a:bodyPr wrap="none">
            <a:spAutoFit/>
          </a:bodyPr>
          <a:lstStyle/>
          <a:p>
            <a:pPr algn="ctr"/>
            <a:r>
              <a:rPr lang="en-US" sz="1600" b="1" dirty="0" smtClean="0">
                <a:solidFill>
                  <a:schemeClr val="tx1">
                    <a:lumMod val="65000"/>
                    <a:lumOff val="35000"/>
                  </a:schemeClr>
                </a:solidFill>
                <a:latin typeface="Open Sans"/>
                <a:cs typeface="Open Sans"/>
              </a:rPr>
              <a:t>Customer </a:t>
            </a:r>
          </a:p>
          <a:p>
            <a:pPr algn="ctr"/>
            <a:r>
              <a:rPr lang="en-US" sz="1600" b="1" dirty="0">
                <a:solidFill>
                  <a:schemeClr val="tx1">
                    <a:lumMod val="65000"/>
                    <a:lumOff val="35000"/>
                  </a:schemeClr>
                </a:solidFill>
                <a:latin typeface="Open Sans"/>
                <a:cs typeface="Open Sans"/>
              </a:rPr>
              <a:t>e</a:t>
            </a:r>
            <a:r>
              <a:rPr lang="en-US" sz="1600" b="1" dirty="0" smtClean="0">
                <a:solidFill>
                  <a:schemeClr val="tx1">
                    <a:lumMod val="65000"/>
                    <a:lumOff val="35000"/>
                  </a:schemeClr>
                </a:solidFill>
                <a:latin typeface="Open Sans"/>
                <a:cs typeface="Open Sans"/>
              </a:rPr>
              <a:t>xperience </a:t>
            </a:r>
          </a:p>
          <a:p>
            <a:pPr algn="ctr"/>
            <a:r>
              <a:rPr lang="en-US" sz="1600" b="1" dirty="0" smtClean="0">
                <a:solidFill>
                  <a:schemeClr val="tx1">
                    <a:lumMod val="65000"/>
                    <a:lumOff val="35000"/>
                  </a:schemeClr>
                </a:solidFill>
                <a:latin typeface="Open Sans"/>
                <a:cs typeface="Open Sans"/>
              </a:rPr>
              <a:t>increasingly defined </a:t>
            </a:r>
          </a:p>
          <a:p>
            <a:pPr algn="ctr"/>
            <a:r>
              <a:rPr lang="en-US" sz="1600" b="1" dirty="0" smtClean="0">
                <a:solidFill>
                  <a:schemeClr val="tx1">
                    <a:lumMod val="65000"/>
                    <a:lumOff val="35000"/>
                  </a:schemeClr>
                </a:solidFill>
                <a:latin typeface="Open Sans"/>
                <a:cs typeface="Open Sans"/>
              </a:rPr>
              <a:t>by online </a:t>
            </a:r>
          </a:p>
          <a:p>
            <a:pPr algn="ctr"/>
            <a:r>
              <a:rPr lang="en-US" sz="1600" b="1" dirty="0" smtClean="0">
                <a:solidFill>
                  <a:schemeClr val="tx1">
                    <a:lumMod val="65000"/>
                    <a:lumOff val="35000"/>
                  </a:schemeClr>
                </a:solidFill>
                <a:latin typeface="Open Sans"/>
                <a:cs typeface="Open Sans"/>
              </a:rPr>
              <a:t>interactions</a:t>
            </a:r>
            <a:endParaRPr lang="en-US" sz="1600" b="1" dirty="0">
              <a:solidFill>
                <a:schemeClr val="tx1">
                  <a:lumMod val="65000"/>
                  <a:lumOff val="35000"/>
                </a:schemeClr>
              </a:solidFill>
              <a:latin typeface="Open Sans"/>
              <a:cs typeface="Open Sans"/>
            </a:endParaRPr>
          </a:p>
        </p:txBody>
      </p:sp>
      <p:sp>
        <p:nvSpPr>
          <p:cNvPr id="9" name="Rectangle 8"/>
          <p:cNvSpPr/>
          <p:nvPr/>
        </p:nvSpPr>
        <p:spPr>
          <a:xfrm>
            <a:off x="6235421" y="2227982"/>
            <a:ext cx="1700118" cy="830997"/>
          </a:xfrm>
          <a:prstGeom prst="rect">
            <a:avLst/>
          </a:prstGeom>
        </p:spPr>
        <p:txBody>
          <a:bodyPr wrap="square">
            <a:spAutoFit/>
          </a:bodyPr>
          <a:lstStyle/>
          <a:p>
            <a:pPr algn="ctr"/>
            <a:r>
              <a:rPr lang="en-US" sz="1600" b="1" dirty="0" smtClean="0">
                <a:solidFill>
                  <a:schemeClr val="tx1">
                    <a:lumMod val="65000"/>
                    <a:lumOff val="35000"/>
                  </a:schemeClr>
                </a:solidFill>
                <a:latin typeface="Open Sans"/>
                <a:cs typeface="Open Sans"/>
              </a:rPr>
              <a:t>Channels are</a:t>
            </a:r>
          </a:p>
          <a:p>
            <a:pPr algn="ctr"/>
            <a:r>
              <a:rPr lang="en-US" sz="1600" b="1" dirty="0">
                <a:solidFill>
                  <a:schemeClr val="tx1">
                    <a:lumMod val="65000"/>
                    <a:lumOff val="35000"/>
                  </a:schemeClr>
                </a:solidFill>
                <a:latin typeface="Open Sans"/>
                <a:cs typeface="Open Sans"/>
              </a:rPr>
              <a:t>s</a:t>
            </a:r>
            <a:r>
              <a:rPr lang="en-US" sz="1600" b="1" dirty="0" smtClean="0">
                <a:solidFill>
                  <a:schemeClr val="tx1">
                    <a:lumMod val="65000"/>
                    <a:lumOff val="35000"/>
                  </a:schemeClr>
                </a:solidFill>
                <a:latin typeface="Open Sans"/>
                <a:cs typeface="Open Sans"/>
              </a:rPr>
              <a:t>hop windows into an org</a:t>
            </a:r>
            <a:endParaRPr lang="en-US" sz="1600" b="1" dirty="0">
              <a:solidFill>
                <a:schemeClr val="tx1">
                  <a:lumMod val="65000"/>
                  <a:lumOff val="35000"/>
                </a:schemeClr>
              </a:solidFill>
              <a:latin typeface="Open Sans"/>
              <a:cs typeface="Open Sans"/>
            </a:endParaRPr>
          </a:p>
        </p:txBody>
      </p:sp>
      <p:sp>
        <p:nvSpPr>
          <p:cNvPr id="12" name="Title 1"/>
          <p:cNvSpPr>
            <a:spLocks noGrp="1"/>
          </p:cNvSpPr>
          <p:nvPr>
            <p:ph type="title"/>
          </p:nvPr>
        </p:nvSpPr>
        <p:spPr>
          <a:xfrm>
            <a:off x="260657" y="121180"/>
            <a:ext cx="8420764" cy="938259"/>
          </a:xfrm>
        </p:spPr>
        <p:txBody>
          <a:bodyPr>
            <a:noAutofit/>
          </a:bodyPr>
          <a:lstStyle/>
          <a:p>
            <a:pPr algn="l"/>
            <a:r>
              <a:rPr lang="en-US" sz="2800" b="1" dirty="0" smtClean="0">
                <a:solidFill>
                  <a:schemeClr val="tx1">
                    <a:lumMod val="65000"/>
                    <a:lumOff val="35000"/>
                  </a:schemeClr>
                </a:solidFill>
                <a:latin typeface="Open Sans"/>
                <a:cs typeface="Open Sans"/>
              </a:rPr>
              <a:t>Why customer service on social media is so important to the public sector</a:t>
            </a:r>
            <a:endParaRPr lang="en-US" sz="2800" b="1" dirty="0">
              <a:solidFill>
                <a:schemeClr val="tx1">
                  <a:lumMod val="65000"/>
                  <a:lumOff val="35000"/>
                </a:schemeClr>
              </a:solidFill>
              <a:latin typeface="Open Sans"/>
              <a:cs typeface="Open Sans"/>
            </a:endParaRPr>
          </a:p>
        </p:txBody>
      </p:sp>
    </p:spTree>
    <p:extLst>
      <p:ext uri="{BB962C8B-B14F-4D97-AF65-F5344CB8AC3E}">
        <p14:creationId xmlns:p14="http://schemas.microsoft.com/office/powerpoint/2010/main" val="185967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883623" y="1664766"/>
            <a:ext cx="2041562" cy="2064779"/>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3613908" y="1672649"/>
            <a:ext cx="2053430" cy="2064779"/>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1361065" y="1672649"/>
            <a:ext cx="2065299" cy="2064779"/>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266269" y="2043317"/>
            <a:ext cx="2284600" cy="1323439"/>
          </a:xfrm>
          <a:prstGeom prst="rect">
            <a:avLst/>
          </a:prstGeom>
        </p:spPr>
        <p:txBody>
          <a:bodyPr wrap="none">
            <a:spAutoFit/>
          </a:bodyPr>
          <a:lstStyle/>
          <a:p>
            <a:pPr algn="ctr"/>
            <a:r>
              <a:rPr lang="en-US" sz="1600" b="1" dirty="0" smtClean="0">
                <a:solidFill>
                  <a:schemeClr val="tx1">
                    <a:lumMod val="65000"/>
                    <a:lumOff val="35000"/>
                  </a:schemeClr>
                </a:solidFill>
                <a:latin typeface="Open Sans"/>
                <a:cs typeface="Open Sans"/>
              </a:rPr>
              <a:t>Social customer </a:t>
            </a:r>
          </a:p>
          <a:p>
            <a:pPr algn="ctr"/>
            <a:r>
              <a:rPr lang="en-US" sz="1600" b="1" dirty="0" smtClean="0">
                <a:solidFill>
                  <a:schemeClr val="tx1">
                    <a:lumMod val="65000"/>
                    <a:lumOff val="35000"/>
                  </a:schemeClr>
                </a:solidFill>
                <a:latin typeface="Open Sans"/>
                <a:cs typeface="Open Sans"/>
              </a:rPr>
              <a:t>service </a:t>
            </a:r>
          </a:p>
          <a:p>
            <a:pPr algn="ctr"/>
            <a:r>
              <a:rPr lang="en-US" sz="1600" b="1" dirty="0">
                <a:solidFill>
                  <a:schemeClr val="tx1">
                    <a:lumMod val="65000"/>
                    <a:lumOff val="35000"/>
                  </a:schemeClr>
                </a:solidFill>
                <a:latin typeface="Open Sans"/>
                <a:cs typeface="Open Sans"/>
              </a:rPr>
              <a:t>c</a:t>
            </a:r>
            <a:r>
              <a:rPr lang="en-US" sz="1600" b="1" dirty="0" smtClean="0">
                <a:solidFill>
                  <a:schemeClr val="tx1">
                    <a:lumMod val="65000"/>
                    <a:lumOff val="35000"/>
                  </a:schemeClr>
                </a:solidFill>
                <a:latin typeface="Open Sans"/>
                <a:cs typeface="Open Sans"/>
              </a:rPr>
              <a:t>hanges the </a:t>
            </a:r>
          </a:p>
          <a:p>
            <a:pPr algn="ctr"/>
            <a:r>
              <a:rPr lang="en-US" sz="1600" b="1" dirty="0" smtClean="0">
                <a:solidFill>
                  <a:schemeClr val="tx1">
                    <a:lumMod val="65000"/>
                    <a:lumOff val="35000"/>
                  </a:schemeClr>
                </a:solidFill>
                <a:latin typeface="Open Sans"/>
                <a:cs typeface="Open Sans"/>
              </a:rPr>
              <a:t>relationship between </a:t>
            </a:r>
          </a:p>
          <a:p>
            <a:pPr algn="ctr"/>
            <a:r>
              <a:rPr lang="en-US" sz="1600" b="1" dirty="0" smtClean="0">
                <a:solidFill>
                  <a:schemeClr val="tx1">
                    <a:lumMod val="65000"/>
                    <a:lumOff val="35000"/>
                  </a:schemeClr>
                </a:solidFill>
                <a:latin typeface="Open Sans"/>
                <a:cs typeface="Open Sans"/>
              </a:rPr>
              <a:t>customers and orgs</a:t>
            </a:r>
          </a:p>
        </p:txBody>
      </p:sp>
      <p:sp>
        <p:nvSpPr>
          <p:cNvPr id="8" name="Rectangle 7"/>
          <p:cNvSpPr/>
          <p:nvPr/>
        </p:nvSpPr>
        <p:spPr>
          <a:xfrm>
            <a:off x="3664181" y="1981762"/>
            <a:ext cx="2040430" cy="1323439"/>
          </a:xfrm>
          <a:prstGeom prst="rect">
            <a:avLst/>
          </a:prstGeom>
        </p:spPr>
        <p:txBody>
          <a:bodyPr wrap="none">
            <a:spAutoFit/>
          </a:bodyPr>
          <a:lstStyle/>
          <a:p>
            <a:pPr algn="ctr"/>
            <a:r>
              <a:rPr lang="en-US" sz="1600" b="1" dirty="0" smtClean="0">
                <a:solidFill>
                  <a:schemeClr val="tx1">
                    <a:lumMod val="65000"/>
                    <a:lumOff val="35000"/>
                  </a:schemeClr>
                </a:solidFill>
                <a:latin typeface="Open Sans"/>
                <a:cs typeface="Open Sans"/>
              </a:rPr>
              <a:t>Customer service</a:t>
            </a:r>
          </a:p>
          <a:p>
            <a:pPr algn="ctr"/>
            <a:r>
              <a:rPr lang="en-US" sz="1600" b="1" dirty="0">
                <a:solidFill>
                  <a:schemeClr val="tx1">
                    <a:lumMod val="65000"/>
                    <a:lumOff val="35000"/>
                  </a:schemeClr>
                </a:solidFill>
                <a:latin typeface="Open Sans"/>
                <a:cs typeface="Open Sans"/>
              </a:rPr>
              <a:t>i</a:t>
            </a:r>
            <a:r>
              <a:rPr lang="en-US" sz="1600" b="1" dirty="0" smtClean="0">
                <a:solidFill>
                  <a:schemeClr val="tx1">
                    <a:lumMod val="65000"/>
                    <a:lumOff val="35000"/>
                  </a:schemeClr>
                </a:solidFill>
                <a:latin typeface="Open Sans"/>
                <a:cs typeface="Open Sans"/>
              </a:rPr>
              <a:t>s now public – the</a:t>
            </a:r>
          </a:p>
          <a:p>
            <a:pPr algn="ctr"/>
            <a:r>
              <a:rPr lang="en-US" sz="1600" b="1" dirty="0" smtClean="0">
                <a:solidFill>
                  <a:schemeClr val="tx1">
                    <a:lumMod val="65000"/>
                    <a:lumOff val="35000"/>
                  </a:schemeClr>
                </a:solidFill>
                <a:latin typeface="Open Sans"/>
                <a:cs typeface="Open Sans"/>
              </a:rPr>
              <a:t>world can see how</a:t>
            </a:r>
          </a:p>
          <a:p>
            <a:pPr algn="ctr"/>
            <a:r>
              <a:rPr lang="en-US" sz="1600" b="1" dirty="0">
                <a:solidFill>
                  <a:schemeClr val="tx1">
                    <a:lumMod val="65000"/>
                    <a:lumOff val="35000"/>
                  </a:schemeClr>
                </a:solidFill>
                <a:latin typeface="Open Sans"/>
                <a:cs typeface="Open Sans"/>
              </a:rPr>
              <a:t>y</a:t>
            </a:r>
            <a:r>
              <a:rPr lang="en-US" sz="1600" b="1" dirty="0" smtClean="0">
                <a:solidFill>
                  <a:schemeClr val="tx1">
                    <a:lumMod val="65000"/>
                    <a:lumOff val="35000"/>
                  </a:schemeClr>
                </a:solidFill>
                <a:latin typeface="Open Sans"/>
                <a:cs typeface="Open Sans"/>
              </a:rPr>
              <a:t>ou talk to </a:t>
            </a:r>
          </a:p>
          <a:p>
            <a:pPr algn="ctr"/>
            <a:r>
              <a:rPr lang="en-US" sz="1600" b="1" dirty="0" smtClean="0">
                <a:solidFill>
                  <a:schemeClr val="tx1">
                    <a:lumMod val="65000"/>
                    <a:lumOff val="35000"/>
                  </a:schemeClr>
                </a:solidFill>
                <a:latin typeface="Open Sans"/>
                <a:cs typeface="Open Sans"/>
              </a:rPr>
              <a:t>customers</a:t>
            </a:r>
            <a:endParaRPr lang="en-US" sz="1600" b="1" dirty="0">
              <a:solidFill>
                <a:schemeClr val="tx1">
                  <a:lumMod val="65000"/>
                  <a:lumOff val="35000"/>
                </a:schemeClr>
              </a:solidFill>
              <a:latin typeface="Open Sans"/>
              <a:cs typeface="Open Sans"/>
            </a:endParaRPr>
          </a:p>
        </p:txBody>
      </p:sp>
      <p:sp>
        <p:nvSpPr>
          <p:cNvPr id="9" name="Rectangle 8"/>
          <p:cNvSpPr/>
          <p:nvPr/>
        </p:nvSpPr>
        <p:spPr>
          <a:xfrm>
            <a:off x="6086733" y="2104872"/>
            <a:ext cx="1700118" cy="1077218"/>
          </a:xfrm>
          <a:prstGeom prst="rect">
            <a:avLst/>
          </a:prstGeom>
        </p:spPr>
        <p:txBody>
          <a:bodyPr wrap="square">
            <a:spAutoFit/>
          </a:bodyPr>
          <a:lstStyle/>
          <a:p>
            <a:pPr algn="ctr"/>
            <a:r>
              <a:rPr lang="en-US" sz="1600" b="1" dirty="0">
                <a:solidFill>
                  <a:schemeClr val="tx1">
                    <a:lumMod val="65000"/>
                    <a:lumOff val="35000"/>
                  </a:schemeClr>
                </a:solidFill>
                <a:latin typeface="Open Sans"/>
                <a:cs typeface="Open Sans"/>
              </a:rPr>
              <a:t>Often the first place people interact with your org</a:t>
            </a:r>
          </a:p>
        </p:txBody>
      </p:sp>
      <p:sp>
        <p:nvSpPr>
          <p:cNvPr id="12" name="Title 1"/>
          <p:cNvSpPr>
            <a:spLocks noGrp="1"/>
          </p:cNvSpPr>
          <p:nvPr>
            <p:ph type="title"/>
          </p:nvPr>
        </p:nvSpPr>
        <p:spPr>
          <a:xfrm>
            <a:off x="260657" y="121180"/>
            <a:ext cx="8420764" cy="938259"/>
          </a:xfrm>
        </p:spPr>
        <p:txBody>
          <a:bodyPr>
            <a:noAutofit/>
          </a:bodyPr>
          <a:lstStyle/>
          <a:p>
            <a:pPr algn="l"/>
            <a:r>
              <a:rPr lang="en-US" sz="2800" b="1" dirty="0" smtClean="0">
                <a:solidFill>
                  <a:schemeClr val="tx1">
                    <a:lumMod val="65000"/>
                    <a:lumOff val="35000"/>
                  </a:schemeClr>
                </a:solidFill>
                <a:latin typeface="Open Sans"/>
                <a:cs typeface="Open Sans"/>
              </a:rPr>
              <a:t>Why customer service on social media is so important to the public sector</a:t>
            </a:r>
            <a:endParaRPr lang="en-US" sz="2800" b="1" dirty="0">
              <a:solidFill>
                <a:schemeClr val="tx1">
                  <a:lumMod val="65000"/>
                  <a:lumOff val="35000"/>
                </a:schemeClr>
              </a:solidFill>
              <a:latin typeface="Open Sans"/>
              <a:cs typeface="Open Sans"/>
            </a:endParaRPr>
          </a:p>
        </p:txBody>
      </p:sp>
    </p:spTree>
    <p:extLst>
      <p:ext uri="{BB962C8B-B14F-4D97-AF65-F5344CB8AC3E}">
        <p14:creationId xmlns:p14="http://schemas.microsoft.com/office/powerpoint/2010/main" val="170823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60657" y="205979"/>
            <a:ext cx="8229600" cy="663398"/>
          </a:xfrm>
        </p:spPr>
        <p:txBody>
          <a:bodyPr>
            <a:normAutofit fontScale="90000"/>
          </a:bodyPr>
          <a:lstStyle/>
          <a:p>
            <a:pPr algn="l"/>
            <a:r>
              <a:rPr lang="en-GB" sz="2800" b="1" dirty="0">
                <a:solidFill>
                  <a:schemeClr val="tx1">
                    <a:lumMod val="65000"/>
                    <a:lumOff val="35000"/>
                  </a:schemeClr>
                </a:solidFill>
                <a:latin typeface="Open Sans"/>
              </a:rPr>
              <a:t>Why social media is so important for the public sector</a:t>
            </a:r>
          </a:p>
        </p:txBody>
      </p:sp>
      <p:sp>
        <p:nvSpPr>
          <p:cNvPr id="5" name="Title 1"/>
          <p:cNvSpPr txBox="1">
            <a:spLocks/>
          </p:cNvSpPr>
          <p:nvPr/>
        </p:nvSpPr>
        <p:spPr>
          <a:xfrm>
            <a:off x="3219221" y="3942528"/>
            <a:ext cx="2831124" cy="66339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1600" dirty="0">
              <a:solidFill>
                <a:schemeClr val="tx1">
                  <a:lumMod val="65000"/>
                  <a:lumOff val="35000"/>
                </a:schemeClr>
              </a:solidFill>
              <a:latin typeface="Open Sans"/>
              <a:cs typeface="Open Sans"/>
            </a:endParaRPr>
          </a:p>
        </p:txBody>
      </p:sp>
      <p:sp>
        <p:nvSpPr>
          <p:cNvPr id="6" name="Rectangle 5"/>
          <p:cNvSpPr/>
          <p:nvPr/>
        </p:nvSpPr>
        <p:spPr>
          <a:xfrm>
            <a:off x="5822011" y="1664766"/>
            <a:ext cx="2041562" cy="2064779"/>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3543060" y="1672649"/>
            <a:ext cx="2053430" cy="2064779"/>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234433" y="1672649"/>
            <a:ext cx="2065299" cy="2064779"/>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1"/>
          <p:cNvSpPr txBox="1">
            <a:spLocks/>
          </p:cNvSpPr>
          <p:nvPr/>
        </p:nvSpPr>
        <p:spPr>
          <a:xfrm>
            <a:off x="3471333" y="1672649"/>
            <a:ext cx="2201334" cy="206477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30000"/>
              </a:lnSpc>
            </a:pPr>
            <a:endParaRPr lang="en-US" sz="1400" dirty="0">
              <a:solidFill>
                <a:schemeClr val="tx1">
                  <a:lumMod val="65000"/>
                  <a:lumOff val="35000"/>
                </a:schemeClr>
              </a:solidFill>
              <a:latin typeface="Open Sans"/>
              <a:cs typeface="Open Sans"/>
            </a:endParaRPr>
          </a:p>
        </p:txBody>
      </p:sp>
      <p:sp>
        <p:nvSpPr>
          <p:cNvPr id="11" name="Title 1"/>
          <p:cNvSpPr txBox="1">
            <a:spLocks/>
          </p:cNvSpPr>
          <p:nvPr/>
        </p:nvSpPr>
        <p:spPr>
          <a:xfrm>
            <a:off x="5822011" y="1672650"/>
            <a:ext cx="2041562" cy="20647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30000"/>
              </a:lnSpc>
            </a:pPr>
            <a:endParaRPr lang="en-US" sz="1400" dirty="0" smtClean="0">
              <a:solidFill>
                <a:schemeClr val="tx1">
                  <a:lumMod val="65000"/>
                  <a:lumOff val="35000"/>
                </a:schemeClr>
              </a:solidFill>
              <a:latin typeface="Open Sans"/>
              <a:cs typeface="Open Sans"/>
            </a:endParaRPr>
          </a:p>
          <a:p>
            <a:pPr marL="285750" indent="-285750">
              <a:lnSpc>
                <a:spcPct val="130000"/>
              </a:lnSpc>
              <a:buFontTx/>
              <a:buChar char="-"/>
            </a:pPr>
            <a:endParaRPr lang="en-US" sz="1400" dirty="0" smtClean="0">
              <a:solidFill>
                <a:schemeClr val="tx1">
                  <a:lumMod val="65000"/>
                  <a:lumOff val="35000"/>
                </a:schemeClr>
              </a:solidFill>
              <a:latin typeface="Open Sans"/>
              <a:cs typeface="Open Sans"/>
            </a:endParaRPr>
          </a:p>
          <a:p>
            <a:pPr marL="285750" indent="-285750">
              <a:lnSpc>
                <a:spcPct val="130000"/>
              </a:lnSpc>
              <a:buFontTx/>
              <a:buChar char="-"/>
            </a:pPr>
            <a:endParaRPr lang="en-US" sz="1400" dirty="0">
              <a:solidFill>
                <a:schemeClr val="tx1">
                  <a:lumMod val="65000"/>
                  <a:lumOff val="35000"/>
                </a:schemeClr>
              </a:solidFill>
              <a:latin typeface="Open Sans"/>
              <a:cs typeface="Open Sans"/>
            </a:endParaRPr>
          </a:p>
        </p:txBody>
      </p:sp>
      <p:sp>
        <p:nvSpPr>
          <p:cNvPr id="2" name="Rectangle 1"/>
          <p:cNvSpPr/>
          <p:nvPr/>
        </p:nvSpPr>
        <p:spPr>
          <a:xfrm>
            <a:off x="1428707" y="2271040"/>
            <a:ext cx="1706429" cy="923330"/>
          </a:xfrm>
          <a:prstGeom prst="rect">
            <a:avLst/>
          </a:prstGeom>
        </p:spPr>
        <p:txBody>
          <a:bodyPr wrap="none">
            <a:spAutoFit/>
          </a:bodyPr>
          <a:lstStyle/>
          <a:p>
            <a:pPr algn="ctr"/>
            <a:r>
              <a:rPr lang="en-US" b="1" dirty="0" smtClean="0">
                <a:solidFill>
                  <a:schemeClr val="tx1">
                    <a:lumMod val="65000"/>
                    <a:lumOff val="35000"/>
                  </a:schemeClr>
                </a:solidFill>
                <a:latin typeface="Open Sans"/>
                <a:cs typeface="Open Sans"/>
              </a:rPr>
              <a:t>Accessibility, </a:t>
            </a:r>
          </a:p>
          <a:p>
            <a:pPr algn="ctr"/>
            <a:r>
              <a:rPr lang="en-US" b="1" dirty="0" smtClean="0">
                <a:solidFill>
                  <a:schemeClr val="tx1">
                    <a:lumMod val="65000"/>
                    <a:lumOff val="35000"/>
                  </a:schemeClr>
                </a:solidFill>
                <a:latin typeface="Open Sans"/>
                <a:cs typeface="Open Sans"/>
              </a:rPr>
              <a:t>low barrier </a:t>
            </a:r>
          </a:p>
          <a:p>
            <a:pPr algn="ctr"/>
            <a:r>
              <a:rPr lang="en-US" b="1" dirty="0" smtClean="0">
                <a:solidFill>
                  <a:schemeClr val="tx1">
                    <a:lumMod val="65000"/>
                    <a:lumOff val="35000"/>
                  </a:schemeClr>
                </a:solidFill>
                <a:latin typeface="Open Sans"/>
                <a:cs typeface="Open Sans"/>
              </a:rPr>
              <a:t>to entry</a:t>
            </a:r>
          </a:p>
        </p:txBody>
      </p:sp>
      <p:sp>
        <p:nvSpPr>
          <p:cNvPr id="12" name="Rectangle 11"/>
          <p:cNvSpPr/>
          <p:nvPr/>
        </p:nvSpPr>
        <p:spPr>
          <a:xfrm>
            <a:off x="6211850" y="2499673"/>
            <a:ext cx="1261884" cy="369332"/>
          </a:xfrm>
          <a:prstGeom prst="rect">
            <a:avLst/>
          </a:prstGeom>
        </p:spPr>
        <p:txBody>
          <a:bodyPr wrap="none">
            <a:spAutoFit/>
          </a:bodyPr>
          <a:lstStyle/>
          <a:p>
            <a:pPr algn="ctr"/>
            <a:r>
              <a:rPr lang="en-US" b="1" dirty="0" smtClean="0">
                <a:solidFill>
                  <a:schemeClr val="tx1">
                    <a:lumMod val="65000"/>
                    <a:lumOff val="35000"/>
                  </a:schemeClr>
                </a:solidFill>
                <a:latin typeface="Open Sans"/>
                <a:cs typeface="Open Sans"/>
              </a:rPr>
              <a:t>Necessity</a:t>
            </a:r>
            <a:endParaRPr lang="en-US" b="1" dirty="0">
              <a:solidFill>
                <a:schemeClr val="tx1">
                  <a:lumMod val="65000"/>
                  <a:lumOff val="35000"/>
                </a:schemeClr>
              </a:solidFill>
              <a:latin typeface="Open Sans"/>
              <a:cs typeface="Open Sans"/>
            </a:endParaRPr>
          </a:p>
        </p:txBody>
      </p:sp>
      <p:sp>
        <p:nvSpPr>
          <p:cNvPr id="13" name="Rectangle 12"/>
          <p:cNvSpPr/>
          <p:nvPr/>
        </p:nvSpPr>
        <p:spPr>
          <a:xfrm>
            <a:off x="3629481" y="2001091"/>
            <a:ext cx="1915909" cy="1477328"/>
          </a:xfrm>
          <a:prstGeom prst="rect">
            <a:avLst/>
          </a:prstGeom>
        </p:spPr>
        <p:txBody>
          <a:bodyPr wrap="none">
            <a:spAutoFit/>
          </a:bodyPr>
          <a:lstStyle/>
          <a:p>
            <a:pPr algn="ctr"/>
            <a:r>
              <a:rPr lang="en-US" b="1" dirty="0" smtClean="0">
                <a:solidFill>
                  <a:schemeClr val="tx1">
                    <a:lumMod val="65000"/>
                    <a:lumOff val="35000"/>
                  </a:schemeClr>
                </a:solidFill>
                <a:latin typeface="Open Sans"/>
                <a:cs typeface="Open Sans"/>
              </a:rPr>
              <a:t>Cheap way of </a:t>
            </a:r>
          </a:p>
          <a:p>
            <a:pPr algn="ctr"/>
            <a:r>
              <a:rPr lang="en-US" b="1" dirty="0" smtClean="0">
                <a:solidFill>
                  <a:schemeClr val="tx1">
                    <a:lumMod val="65000"/>
                    <a:lumOff val="35000"/>
                  </a:schemeClr>
                </a:solidFill>
                <a:latin typeface="Open Sans"/>
                <a:cs typeface="Open Sans"/>
              </a:rPr>
              <a:t>reaching target </a:t>
            </a:r>
          </a:p>
          <a:p>
            <a:pPr algn="ctr"/>
            <a:r>
              <a:rPr lang="en-US" b="1" dirty="0">
                <a:solidFill>
                  <a:schemeClr val="tx1">
                    <a:lumMod val="65000"/>
                    <a:lumOff val="35000"/>
                  </a:schemeClr>
                </a:solidFill>
                <a:latin typeface="Open Sans"/>
                <a:cs typeface="Open Sans"/>
              </a:rPr>
              <a:t>a</a:t>
            </a:r>
            <a:r>
              <a:rPr lang="en-US" b="1" dirty="0" smtClean="0">
                <a:solidFill>
                  <a:schemeClr val="tx1">
                    <a:lumMod val="65000"/>
                    <a:lumOff val="35000"/>
                  </a:schemeClr>
                </a:solidFill>
                <a:latin typeface="Open Sans"/>
                <a:cs typeface="Open Sans"/>
              </a:rPr>
              <a:t>udiences and </a:t>
            </a:r>
          </a:p>
          <a:p>
            <a:pPr algn="ctr"/>
            <a:r>
              <a:rPr lang="en-US" b="1" dirty="0" smtClean="0">
                <a:solidFill>
                  <a:schemeClr val="tx1">
                    <a:lumMod val="65000"/>
                    <a:lumOff val="35000"/>
                  </a:schemeClr>
                </a:solidFill>
                <a:latin typeface="Open Sans"/>
                <a:cs typeface="Open Sans"/>
              </a:rPr>
              <a:t>delivering </a:t>
            </a:r>
          </a:p>
          <a:p>
            <a:pPr algn="ctr"/>
            <a:r>
              <a:rPr lang="en-US" b="1" dirty="0" smtClean="0">
                <a:solidFill>
                  <a:schemeClr val="tx1">
                    <a:lumMod val="65000"/>
                    <a:lumOff val="35000"/>
                  </a:schemeClr>
                </a:solidFill>
                <a:latin typeface="Open Sans"/>
                <a:cs typeface="Open Sans"/>
              </a:rPr>
              <a:t>services</a:t>
            </a:r>
          </a:p>
        </p:txBody>
      </p:sp>
      <p:sp>
        <p:nvSpPr>
          <p:cNvPr id="4" name="Rectangle 3"/>
          <p:cNvSpPr/>
          <p:nvPr/>
        </p:nvSpPr>
        <p:spPr>
          <a:xfrm>
            <a:off x="3605408" y="3918234"/>
            <a:ext cx="1928733" cy="369332"/>
          </a:xfrm>
          <a:prstGeom prst="rect">
            <a:avLst/>
          </a:prstGeom>
        </p:spPr>
        <p:txBody>
          <a:bodyPr wrap="none">
            <a:spAutoFit/>
          </a:bodyPr>
          <a:lstStyle/>
          <a:p>
            <a:pPr algn="ctr"/>
            <a:r>
              <a:rPr lang="en-US" b="1" dirty="0">
                <a:solidFill>
                  <a:schemeClr val="tx1">
                    <a:lumMod val="65000"/>
                    <a:lumOff val="35000"/>
                  </a:schemeClr>
                </a:solidFill>
                <a:latin typeface="Open Sans"/>
                <a:cs typeface="Open Sans"/>
              </a:rPr>
              <a:t>(not totally free)</a:t>
            </a:r>
          </a:p>
        </p:txBody>
      </p:sp>
    </p:spTree>
    <p:extLst>
      <p:ext uri="{BB962C8B-B14F-4D97-AF65-F5344CB8AC3E}">
        <p14:creationId xmlns:p14="http://schemas.microsoft.com/office/powerpoint/2010/main" val="331708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2" grpId="0"/>
      <p:bldP spid="12" grpId="0"/>
      <p:bldP spid="13" grpId="0"/>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19984" y="21253"/>
            <a:ext cx="9406423" cy="110251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dirty="0">
                <a:solidFill>
                  <a:schemeClr val="tx1">
                    <a:lumMod val="65000"/>
                    <a:lumOff val="35000"/>
                  </a:schemeClr>
                </a:solidFill>
                <a:latin typeface="Open Sans"/>
              </a:rPr>
              <a:t>The difference between customer service on social media and ‘social customer service’</a:t>
            </a:r>
          </a:p>
        </p:txBody>
      </p:sp>
      <p:sp>
        <p:nvSpPr>
          <p:cNvPr id="7" name="TextBox 6"/>
          <p:cNvSpPr txBox="1"/>
          <p:nvPr/>
        </p:nvSpPr>
        <p:spPr>
          <a:xfrm>
            <a:off x="319984" y="1218886"/>
            <a:ext cx="7918896" cy="2585323"/>
          </a:xfrm>
          <a:prstGeom prst="rect">
            <a:avLst/>
          </a:prstGeom>
          <a:noFill/>
        </p:spPr>
        <p:txBody>
          <a:bodyPr wrap="square" rtlCol="0">
            <a:spAutoFit/>
          </a:bodyPr>
          <a:lstStyle/>
          <a:p>
            <a:pPr marL="285750" indent="-285750">
              <a:buFont typeface="Arial" panose="020B0604020202020204" pitchFamily="34" charset="0"/>
              <a:buChar char="•"/>
            </a:pPr>
            <a:r>
              <a:rPr lang="en-GB" dirty="0" smtClean="0">
                <a:solidFill>
                  <a:schemeClr val="tx1">
                    <a:lumMod val="65000"/>
                    <a:lumOff val="35000"/>
                  </a:schemeClr>
                </a:solidFill>
                <a:latin typeface="Open Sans"/>
              </a:rPr>
              <a:t>Social customer service is about building relationships and skills in the art of conversation</a:t>
            </a:r>
          </a:p>
          <a:p>
            <a:endParaRPr lang="en-GB" dirty="0" smtClean="0">
              <a:solidFill>
                <a:schemeClr val="tx1">
                  <a:lumMod val="65000"/>
                  <a:lumOff val="35000"/>
                </a:schemeClr>
              </a:solidFill>
              <a:latin typeface="Open Sans"/>
            </a:endParaRPr>
          </a:p>
          <a:p>
            <a:pPr marL="285750" indent="-285750">
              <a:buFont typeface="Arial" panose="020B0604020202020204" pitchFamily="34" charset="0"/>
              <a:buChar char="•"/>
            </a:pPr>
            <a:r>
              <a:rPr lang="en-GB" dirty="0" smtClean="0">
                <a:solidFill>
                  <a:schemeClr val="tx1">
                    <a:lumMod val="65000"/>
                    <a:lumOff val="35000"/>
                  </a:schemeClr>
                </a:solidFill>
                <a:latin typeface="Open Sans"/>
              </a:rPr>
              <a:t>This is tough if customer service teams lack the skills of experience communicators or lack the understand of what’s changed with the maturity of social media channels</a:t>
            </a:r>
          </a:p>
          <a:p>
            <a:endParaRPr lang="en-GB" dirty="0" smtClean="0">
              <a:solidFill>
                <a:schemeClr val="tx1">
                  <a:lumMod val="65000"/>
                  <a:lumOff val="35000"/>
                </a:schemeClr>
              </a:solidFill>
              <a:latin typeface="Open Sans"/>
            </a:endParaRPr>
          </a:p>
          <a:p>
            <a:pPr marL="285750" indent="-285750">
              <a:buFont typeface="Arial" panose="020B0604020202020204" pitchFamily="34" charset="0"/>
              <a:buChar char="•"/>
            </a:pPr>
            <a:r>
              <a:rPr lang="en-GB" dirty="0" smtClean="0">
                <a:solidFill>
                  <a:schemeClr val="tx1">
                    <a:lumMod val="65000"/>
                    <a:lumOff val="35000"/>
                  </a:schemeClr>
                </a:solidFill>
                <a:latin typeface="Open Sans"/>
              </a:rPr>
              <a:t>There could be an aversion to risk / change from traditional customer service teams</a:t>
            </a:r>
          </a:p>
        </p:txBody>
      </p:sp>
    </p:spTree>
    <p:extLst>
      <p:ext uri="{BB962C8B-B14F-4D97-AF65-F5344CB8AC3E}">
        <p14:creationId xmlns:p14="http://schemas.microsoft.com/office/powerpoint/2010/main" val="50643030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219221" y="3942528"/>
            <a:ext cx="2831124" cy="66339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1600" dirty="0">
              <a:solidFill>
                <a:schemeClr val="tx1">
                  <a:lumMod val="65000"/>
                  <a:lumOff val="35000"/>
                </a:schemeClr>
              </a:solidFill>
              <a:latin typeface="Open Sans"/>
              <a:cs typeface="Open Sans"/>
            </a:endParaRPr>
          </a:p>
        </p:txBody>
      </p:sp>
      <p:sp>
        <p:nvSpPr>
          <p:cNvPr id="10" name="Title 1"/>
          <p:cNvSpPr txBox="1">
            <a:spLocks/>
          </p:cNvSpPr>
          <p:nvPr/>
        </p:nvSpPr>
        <p:spPr>
          <a:xfrm>
            <a:off x="3471333" y="1672649"/>
            <a:ext cx="2201334" cy="206477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30000"/>
              </a:lnSpc>
            </a:pPr>
            <a:endParaRPr lang="en-US" sz="1400" dirty="0">
              <a:solidFill>
                <a:schemeClr val="tx1">
                  <a:lumMod val="65000"/>
                  <a:lumOff val="35000"/>
                </a:schemeClr>
              </a:solidFill>
              <a:latin typeface="Open Sans"/>
              <a:cs typeface="Open Sans"/>
            </a:endParaRPr>
          </a:p>
        </p:txBody>
      </p:sp>
      <p:sp>
        <p:nvSpPr>
          <p:cNvPr id="11" name="Title 1"/>
          <p:cNvSpPr txBox="1">
            <a:spLocks/>
          </p:cNvSpPr>
          <p:nvPr/>
        </p:nvSpPr>
        <p:spPr>
          <a:xfrm>
            <a:off x="5822011" y="1672650"/>
            <a:ext cx="2041562" cy="20647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30000"/>
              </a:lnSpc>
            </a:pPr>
            <a:endParaRPr lang="en-US" sz="1400" dirty="0" smtClean="0">
              <a:solidFill>
                <a:schemeClr val="tx1">
                  <a:lumMod val="65000"/>
                  <a:lumOff val="35000"/>
                </a:schemeClr>
              </a:solidFill>
              <a:latin typeface="Open Sans"/>
              <a:cs typeface="Open Sans"/>
            </a:endParaRPr>
          </a:p>
          <a:p>
            <a:pPr marL="285750" indent="-285750">
              <a:lnSpc>
                <a:spcPct val="130000"/>
              </a:lnSpc>
              <a:buFontTx/>
              <a:buChar char="-"/>
            </a:pPr>
            <a:endParaRPr lang="en-US" sz="1400" dirty="0" smtClean="0">
              <a:solidFill>
                <a:schemeClr val="tx1">
                  <a:lumMod val="65000"/>
                  <a:lumOff val="35000"/>
                </a:schemeClr>
              </a:solidFill>
              <a:latin typeface="Open Sans"/>
              <a:cs typeface="Open Sans"/>
            </a:endParaRPr>
          </a:p>
          <a:p>
            <a:pPr marL="285750" indent="-285750">
              <a:lnSpc>
                <a:spcPct val="130000"/>
              </a:lnSpc>
              <a:buFontTx/>
              <a:buChar char="-"/>
            </a:pPr>
            <a:endParaRPr lang="en-US" sz="1400" dirty="0">
              <a:solidFill>
                <a:schemeClr val="tx1">
                  <a:lumMod val="65000"/>
                  <a:lumOff val="35000"/>
                </a:schemeClr>
              </a:solidFill>
              <a:latin typeface="Open Sans"/>
              <a:cs typeface="Open Sans"/>
            </a:endParaRPr>
          </a:p>
        </p:txBody>
      </p:sp>
      <p:graphicFrame>
        <p:nvGraphicFramePr>
          <p:cNvPr id="9" name="Table 8"/>
          <p:cNvGraphicFramePr>
            <a:graphicFrameLocks noGrp="1"/>
          </p:cNvGraphicFramePr>
          <p:nvPr>
            <p:extLst>
              <p:ext uri="{D42A27DB-BD31-4B8C-83A1-F6EECF244321}">
                <p14:modId xmlns:p14="http://schemas.microsoft.com/office/powerpoint/2010/main" val="456590122"/>
              </p:ext>
            </p:extLst>
          </p:nvPr>
        </p:nvGraphicFramePr>
        <p:xfrm>
          <a:off x="83125" y="462456"/>
          <a:ext cx="8954830" cy="4151183"/>
        </p:xfrm>
        <a:graphic>
          <a:graphicData uri="http://schemas.openxmlformats.org/drawingml/2006/table">
            <a:tbl>
              <a:tblPr firstRow="1" bandRow="1">
                <a:tableStyleId>{00A15C55-8517-42AA-B614-E9B94910E393}</a:tableStyleId>
              </a:tblPr>
              <a:tblGrid>
                <a:gridCol w="1523999">
                  <a:extLst>
                    <a:ext uri="{9D8B030D-6E8A-4147-A177-3AD203B41FA5}">
                      <a16:colId xmlns:a16="http://schemas.microsoft.com/office/drawing/2014/main" xmlns="" val="2344511633"/>
                    </a:ext>
                  </a:extLst>
                </a:gridCol>
                <a:gridCol w="4092871">
                  <a:extLst>
                    <a:ext uri="{9D8B030D-6E8A-4147-A177-3AD203B41FA5}">
                      <a16:colId xmlns:a16="http://schemas.microsoft.com/office/drawing/2014/main" xmlns="" val="3393410098"/>
                    </a:ext>
                  </a:extLst>
                </a:gridCol>
                <a:gridCol w="3337960">
                  <a:extLst>
                    <a:ext uri="{9D8B030D-6E8A-4147-A177-3AD203B41FA5}">
                      <a16:colId xmlns:a16="http://schemas.microsoft.com/office/drawing/2014/main" xmlns="" val="1360937055"/>
                    </a:ext>
                  </a:extLst>
                </a:gridCol>
              </a:tblGrid>
              <a:tr h="504496">
                <a:tc>
                  <a:txBody>
                    <a:bodyPr/>
                    <a:lstStyle/>
                    <a:p>
                      <a:pPr algn="ctr"/>
                      <a:endParaRPr lang="en-GB" sz="1800" dirty="0">
                        <a:solidFill>
                          <a:schemeClr val="bg1"/>
                        </a:solidFill>
                        <a:latin typeface="Open Sans"/>
                      </a:endParaRPr>
                    </a:p>
                  </a:txBody>
                  <a:tcPr anchor="ctr"/>
                </a:tc>
                <a:tc>
                  <a:txBody>
                    <a:bodyPr/>
                    <a:lstStyle/>
                    <a:p>
                      <a:pPr algn="ctr"/>
                      <a:r>
                        <a:rPr lang="en-US" sz="1600" b="1" dirty="0" smtClean="0">
                          <a:solidFill>
                            <a:schemeClr val="bg1"/>
                          </a:solidFill>
                          <a:latin typeface="Open Sans"/>
                          <a:cs typeface="Open Sans"/>
                        </a:rPr>
                        <a:t>Customer service on social media</a:t>
                      </a:r>
                    </a:p>
                  </a:txBody>
                  <a:tcPr anchor="ctr"/>
                </a:tc>
                <a:tc>
                  <a:txBody>
                    <a:bodyPr/>
                    <a:lstStyle/>
                    <a:p>
                      <a:pPr algn="ctr"/>
                      <a:r>
                        <a:rPr lang="en-US" sz="1600" b="1" dirty="0" smtClean="0">
                          <a:solidFill>
                            <a:schemeClr val="bg1"/>
                          </a:solidFill>
                          <a:latin typeface="Open Sans"/>
                          <a:cs typeface="Open Sans"/>
                        </a:rPr>
                        <a:t>Social customer service</a:t>
                      </a:r>
                      <a:endParaRPr lang="en-US" sz="1600" b="1" dirty="0">
                        <a:solidFill>
                          <a:schemeClr val="bg1"/>
                        </a:solidFill>
                        <a:latin typeface="Open Sans"/>
                        <a:cs typeface="Open Sans"/>
                      </a:endParaRPr>
                    </a:p>
                  </a:txBody>
                  <a:tcPr anchor="ctr"/>
                </a:tc>
                <a:extLst>
                  <a:ext uri="{0D108BD9-81ED-4DB2-BD59-A6C34878D82A}">
                    <a16:rowId xmlns:a16="http://schemas.microsoft.com/office/drawing/2014/main" xmlns="" val="3280631506"/>
                  </a:ext>
                </a:extLst>
              </a:tr>
              <a:tr h="812047">
                <a:tc>
                  <a:txBody>
                    <a:bodyPr/>
                    <a:lstStyle/>
                    <a:p>
                      <a:pPr algn="ctr"/>
                      <a:r>
                        <a:rPr lang="en-GB" sz="1600" b="1" dirty="0" smtClean="0">
                          <a:solidFill>
                            <a:schemeClr val="tx1">
                              <a:lumMod val="65000"/>
                              <a:lumOff val="35000"/>
                            </a:schemeClr>
                          </a:solidFill>
                          <a:latin typeface="Open Sans"/>
                        </a:rPr>
                        <a:t>Managed by</a:t>
                      </a:r>
                      <a:endParaRPr lang="en-GB" sz="1600" b="1" dirty="0">
                        <a:solidFill>
                          <a:schemeClr val="tx1">
                            <a:lumMod val="65000"/>
                            <a:lumOff val="35000"/>
                          </a:schemeClr>
                        </a:solidFill>
                        <a:latin typeface="Open Sans"/>
                      </a:endParaRPr>
                    </a:p>
                  </a:txBody>
                  <a:tcPr anchor="ctr">
                    <a:solidFill>
                      <a:schemeClr val="accent3">
                        <a:lumMod val="40000"/>
                        <a:lumOff val="60000"/>
                      </a:schemeClr>
                    </a:solidFill>
                  </a:tcPr>
                </a:tc>
                <a:tc>
                  <a:txBody>
                    <a:bodyPr/>
                    <a:lstStyle/>
                    <a:p>
                      <a:pPr algn="ctr"/>
                      <a:r>
                        <a:rPr lang="en-GB" sz="1400" dirty="0" err="1" smtClean="0">
                          <a:solidFill>
                            <a:schemeClr val="tx1">
                              <a:lumMod val="65000"/>
                              <a:lumOff val="35000"/>
                            </a:schemeClr>
                          </a:solidFill>
                          <a:latin typeface="Open Sans"/>
                        </a:rPr>
                        <a:t>Marcomms</a:t>
                      </a:r>
                      <a:r>
                        <a:rPr lang="en-GB" sz="1400" baseline="0" dirty="0" smtClean="0">
                          <a:solidFill>
                            <a:schemeClr val="tx1">
                              <a:lumMod val="65000"/>
                              <a:lumOff val="35000"/>
                            </a:schemeClr>
                          </a:solidFill>
                          <a:latin typeface="Open Sans"/>
                        </a:rPr>
                        <a:t> staff with some knowledge of product and customer base</a:t>
                      </a:r>
                      <a:endParaRPr lang="en-GB" sz="1400" dirty="0">
                        <a:solidFill>
                          <a:schemeClr val="tx1">
                            <a:lumMod val="65000"/>
                            <a:lumOff val="35000"/>
                          </a:schemeClr>
                        </a:solidFill>
                        <a:latin typeface="Open Sans"/>
                      </a:endParaRPr>
                    </a:p>
                  </a:txBody>
                  <a:tcPr anchor="ctr">
                    <a:solidFill>
                      <a:schemeClr val="accent3">
                        <a:lumMod val="40000"/>
                        <a:lumOff val="60000"/>
                      </a:schemeClr>
                    </a:solidFill>
                  </a:tcPr>
                </a:tc>
                <a:tc>
                  <a:txBody>
                    <a:bodyPr/>
                    <a:lstStyle/>
                    <a:p>
                      <a:pPr algn="ctr"/>
                      <a:r>
                        <a:rPr lang="en-GB" sz="1400" dirty="0" smtClean="0">
                          <a:solidFill>
                            <a:schemeClr val="tx1">
                              <a:lumMod val="65000"/>
                              <a:lumOff val="35000"/>
                            </a:schemeClr>
                          </a:solidFill>
                          <a:latin typeface="Open Sans"/>
                        </a:rPr>
                        <a:t>A mix of </a:t>
                      </a:r>
                      <a:r>
                        <a:rPr lang="en-GB" sz="1400" dirty="0" err="1" smtClean="0">
                          <a:solidFill>
                            <a:schemeClr val="tx1">
                              <a:lumMod val="65000"/>
                              <a:lumOff val="35000"/>
                            </a:schemeClr>
                          </a:solidFill>
                          <a:latin typeface="Open Sans"/>
                        </a:rPr>
                        <a:t>marcomms</a:t>
                      </a:r>
                      <a:r>
                        <a:rPr lang="en-GB" sz="1400" dirty="0" smtClean="0">
                          <a:solidFill>
                            <a:schemeClr val="tx1">
                              <a:lumMod val="65000"/>
                              <a:lumOff val="35000"/>
                            </a:schemeClr>
                          </a:solidFill>
                          <a:latin typeface="Open Sans"/>
                        </a:rPr>
                        <a:t> and customer service staff, with expert knowledge of customer</a:t>
                      </a:r>
                      <a:r>
                        <a:rPr lang="en-GB" sz="1400" baseline="0" dirty="0" smtClean="0">
                          <a:solidFill>
                            <a:schemeClr val="tx1">
                              <a:lumMod val="65000"/>
                              <a:lumOff val="35000"/>
                            </a:schemeClr>
                          </a:solidFill>
                          <a:latin typeface="Open Sans"/>
                        </a:rPr>
                        <a:t> wants and needs. Customer triage in place. </a:t>
                      </a:r>
                      <a:endParaRPr lang="en-GB" sz="1400" dirty="0" smtClean="0">
                        <a:solidFill>
                          <a:schemeClr val="tx1">
                            <a:lumMod val="65000"/>
                            <a:lumOff val="35000"/>
                          </a:schemeClr>
                        </a:solidFill>
                        <a:latin typeface="Open Sans"/>
                      </a:endParaRPr>
                    </a:p>
                  </a:txBody>
                  <a:tcPr anchor="ctr">
                    <a:solidFill>
                      <a:schemeClr val="accent3">
                        <a:lumMod val="40000"/>
                        <a:lumOff val="60000"/>
                      </a:schemeClr>
                    </a:solidFill>
                  </a:tcPr>
                </a:tc>
                <a:extLst>
                  <a:ext uri="{0D108BD9-81ED-4DB2-BD59-A6C34878D82A}">
                    <a16:rowId xmlns:a16="http://schemas.microsoft.com/office/drawing/2014/main" xmlns="" val="226399785"/>
                  </a:ext>
                </a:extLst>
              </a:tr>
              <a:tr h="812047">
                <a:tc>
                  <a:txBody>
                    <a:bodyPr/>
                    <a:lstStyle/>
                    <a:p>
                      <a:pPr algn="ctr"/>
                      <a:r>
                        <a:rPr lang="en-GB" sz="1600" b="1" dirty="0" smtClean="0">
                          <a:solidFill>
                            <a:srgbClr val="FF0000"/>
                          </a:solidFill>
                          <a:latin typeface="Open Sans"/>
                        </a:rPr>
                        <a:t>Risks</a:t>
                      </a:r>
                      <a:endParaRPr lang="en-GB" sz="1600" b="1" dirty="0">
                        <a:solidFill>
                          <a:srgbClr val="FF0000"/>
                        </a:solidFill>
                        <a:latin typeface="Open Sans"/>
                      </a:endParaRPr>
                    </a:p>
                  </a:txBody>
                  <a:tcPr anchor="ctr">
                    <a:solidFill>
                      <a:schemeClr val="accent2">
                        <a:lumMod val="20000"/>
                        <a:lumOff val="80000"/>
                      </a:schemeClr>
                    </a:solidFill>
                  </a:tcPr>
                </a:tc>
                <a:tc>
                  <a:txBody>
                    <a:bodyPr/>
                    <a:lstStyle/>
                    <a:p>
                      <a:pPr algn="ctr"/>
                      <a:r>
                        <a:rPr lang="en-GB" sz="1400" dirty="0" smtClean="0">
                          <a:solidFill>
                            <a:schemeClr val="tx1">
                              <a:lumMod val="65000"/>
                              <a:lumOff val="35000"/>
                            </a:schemeClr>
                          </a:solidFill>
                          <a:latin typeface="Open Sans"/>
                        </a:rPr>
                        <a:t>Lack of </a:t>
                      </a:r>
                      <a:r>
                        <a:rPr lang="en-GB" sz="1400" baseline="0" dirty="0" smtClean="0">
                          <a:solidFill>
                            <a:schemeClr val="tx1">
                              <a:lumMod val="65000"/>
                              <a:lumOff val="35000"/>
                            </a:schemeClr>
                          </a:solidFill>
                          <a:latin typeface="Open Sans"/>
                        </a:rPr>
                        <a:t>specialist </a:t>
                      </a:r>
                      <a:r>
                        <a:rPr lang="en-GB" sz="1400" dirty="0" smtClean="0">
                          <a:solidFill>
                            <a:schemeClr val="tx1">
                              <a:lumMod val="65000"/>
                              <a:lumOff val="35000"/>
                            </a:schemeClr>
                          </a:solidFill>
                          <a:latin typeface="Open Sans"/>
                        </a:rPr>
                        <a:t>knowledge</a:t>
                      </a:r>
                      <a:r>
                        <a:rPr lang="en-GB" sz="1400" baseline="0" dirty="0" smtClean="0">
                          <a:solidFill>
                            <a:schemeClr val="tx1">
                              <a:lumMod val="65000"/>
                              <a:lumOff val="35000"/>
                            </a:schemeClr>
                          </a:solidFill>
                          <a:latin typeface="Open Sans"/>
                        </a:rPr>
                        <a:t> leads to delays in resolving enquiry. Likely to be low down on individuals priority work list – intermittent responses</a:t>
                      </a:r>
                      <a:endParaRPr lang="en-GB" sz="1400" dirty="0">
                        <a:solidFill>
                          <a:schemeClr val="tx1">
                            <a:lumMod val="65000"/>
                            <a:lumOff val="35000"/>
                          </a:schemeClr>
                        </a:solidFill>
                        <a:latin typeface="Open Sans"/>
                      </a:endParaRPr>
                    </a:p>
                  </a:txBody>
                  <a:tcPr anchor="ctr">
                    <a:solidFill>
                      <a:schemeClr val="accent2">
                        <a:lumMod val="20000"/>
                        <a:lumOff val="80000"/>
                      </a:schemeClr>
                    </a:solidFill>
                  </a:tcPr>
                </a:tc>
                <a:tc>
                  <a:txBody>
                    <a:bodyPr/>
                    <a:lstStyle/>
                    <a:p>
                      <a:pPr algn="ctr"/>
                      <a:r>
                        <a:rPr lang="en-GB" sz="1400" dirty="0" smtClean="0">
                          <a:solidFill>
                            <a:schemeClr val="tx1">
                              <a:lumMod val="65000"/>
                              <a:lumOff val="35000"/>
                            </a:schemeClr>
                          </a:solidFill>
                          <a:latin typeface="Open Sans"/>
                        </a:rPr>
                        <a:t>Enterprise</a:t>
                      </a:r>
                      <a:r>
                        <a:rPr lang="en-GB" sz="1400" baseline="0" dirty="0" smtClean="0">
                          <a:solidFill>
                            <a:schemeClr val="tx1">
                              <a:lumMod val="65000"/>
                              <a:lumOff val="35000"/>
                            </a:schemeClr>
                          </a:solidFill>
                          <a:latin typeface="Open Sans"/>
                        </a:rPr>
                        <a:t>-level social media management tool required, with multiple licences. On-going training and collaboration between teams required</a:t>
                      </a:r>
                      <a:endParaRPr lang="en-GB" sz="1400" dirty="0">
                        <a:solidFill>
                          <a:schemeClr val="tx1">
                            <a:lumMod val="65000"/>
                            <a:lumOff val="35000"/>
                          </a:schemeClr>
                        </a:solidFill>
                        <a:latin typeface="Open Sans"/>
                      </a:endParaRPr>
                    </a:p>
                  </a:txBody>
                  <a:tcPr anchor="ctr">
                    <a:solidFill>
                      <a:schemeClr val="accent2">
                        <a:lumMod val="20000"/>
                        <a:lumOff val="80000"/>
                      </a:schemeClr>
                    </a:solidFill>
                  </a:tcPr>
                </a:tc>
                <a:extLst>
                  <a:ext uri="{0D108BD9-81ED-4DB2-BD59-A6C34878D82A}">
                    <a16:rowId xmlns:a16="http://schemas.microsoft.com/office/drawing/2014/main" xmlns="" val="1024819461"/>
                  </a:ext>
                </a:extLst>
              </a:tr>
              <a:tr h="812047">
                <a:tc>
                  <a:txBody>
                    <a:bodyPr/>
                    <a:lstStyle/>
                    <a:p>
                      <a:pPr algn="ctr"/>
                      <a:r>
                        <a:rPr lang="en-GB" sz="1600" b="1" dirty="0" smtClean="0">
                          <a:solidFill>
                            <a:srgbClr val="92D050"/>
                          </a:solidFill>
                          <a:latin typeface="Open Sans"/>
                        </a:rPr>
                        <a:t>Opportunities</a:t>
                      </a:r>
                      <a:endParaRPr lang="en-GB" sz="1600" b="1" dirty="0">
                        <a:solidFill>
                          <a:srgbClr val="92D050"/>
                        </a:solidFill>
                        <a:latin typeface="Open Sans"/>
                      </a:endParaRPr>
                    </a:p>
                  </a:txBody>
                  <a:tcPr anchor="ctr">
                    <a:solidFill>
                      <a:schemeClr val="accent2">
                        <a:lumMod val="20000"/>
                        <a:lumOff val="80000"/>
                      </a:schemeClr>
                    </a:solidFill>
                  </a:tcPr>
                </a:tc>
                <a:tc>
                  <a:txBody>
                    <a:bodyPr/>
                    <a:lstStyle/>
                    <a:p>
                      <a:pPr algn="ctr"/>
                      <a:r>
                        <a:rPr lang="en-GB" sz="1400" dirty="0" err="1" smtClean="0">
                          <a:solidFill>
                            <a:schemeClr val="tx1">
                              <a:lumMod val="65000"/>
                              <a:lumOff val="35000"/>
                            </a:schemeClr>
                          </a:solidFill>
                          <a:latin typeface="Open Sans"/>
                        </a:rPr>
                        <a:t>Marcomms</a:t>
                      </a:r>
                      <a:r>
                        <a:rPr lang="en-GB" sz="1400" baseline="0" dirty="0" smtClean="0">
                          <a:solidFill>
                            <a:schemeClr val="tx1">
                              <a:lumMod val="65000"/>
                              <a:lumOff val="35000"/>
                            </a:schemeClr>
                          </a:solidFill>
                          <a:latin typeface="Open Sans"/>
                        </a:rPr>
                        <a:t> to empower customer service teams and collaborate through shared Inbox.</a:t>
                      </a:r>
                      <a:endParaRPr lang="en-GB" sz="1400" dirty="0" smtClean="0">
                        <a:solidFill>
                          <a:schemeClr val="tx1">
                            <a:lumMod val="65000"/>
                            <a:lumOff val="35000"/>
                          </a:schemeClr>
                        </a:solidFill>
                        <a:latin typeface="Open Sans"/>
                      </a:endParaRPr>
                    </a:p>
                  </a:txBody>
                  <a:tcPr anchor="ctr">
                    <a:solidFill>
                      <a:schemeClr val="accent2">
                        <a:lumMod val="20000"/>
                        <a:lumOff val="80000"/>
                      </a:schemeClr>
                    </a:solidFill>
                  </a:tcPr>
                </a:tc>
                <a:tc>
                  <a:txBody>
                    <a:bodyPr/>
                    <a:lstStyle/>
                    <a:p>
                      <a:pPr algn="ctr"/>
                      <a:r>
                        <a:rPr lang="en-GB" sz="1400" dirty="0" smtClean="0">
                          <a:solidFill>
                            <a:schemeClr val="tx1">
                              <a:lumMod val="65000"/>
                              <a:lumOff val="35000"/>
                            </a:schemeClr>
                          </a:solidFill>
                          <a:latin typeface="Open Sans"/>
                        </a:rPr>
                        <a:t>Set organisational</a:t>
                      </a:r>
                      <a:r>
                        <a:rPr lang="en-GB" sz="1400" baseline="0" dirty="0" smtClean="0">
                          <a:solidFill>
                            <a:schemeClr val="tx1">
                              <a:lumMod val="65000"/>
                              <a:lumOff val="35000"/>
                            </a:schemeClr>
                          </a:solidFill>
                          <a:latin typeface="Open Sans"/>
                        </a:rPr>
                        <a:t> response times and benchmark against industry competitors</a:t>
                      </a:r>
                    </a:p>
                    <a:p>
                      <a:pPr algn="ctr"/>
                      <a:r>
                        <a:rPr lang="en-GB" sz="1400" baseline="0" dirty="0" smtClean="0">
                          <a:solidFill>
                            <a:schemeClr val="tx1">
                              <a:lumMod val="65000"/>
                              <a:lumOff val="35000"/>
                            </a:schemeClr>
                          </a:solidFill>
                          <a:latin typeface="Open Sans"/>
                        </a:rPr>
                        <a:t>Integrate CRM</a:t>
                      </a:r>
                      <a:endParaRPr lang="en-GB" sz="1400" dirty="0" smtClean="0">
                        <a:solidFill>
                          <a:schemeClr val="tx1">
                            <a:lumMod val="65000"/>
                            <a:lumOff val="35000"/>
                          </a:schemeClr>
                        </a:solidFill>
                        <a:latin typeface="Open Sans"/>
                      </a:endParaRPr>
                    </a:p>
                  </a:txBody>
                  <a:tcPr anchor="ctr">
                    <a:solidFill>
                      <a:schemeClr val="accent2">
                        <a:lumMod val="20000"/>
                        <a:lumOff val="80000"/>
                      </a:schemeClr>
                    </a:solidFill>
                  </a:tcPr>
                </a:tc>
                <a:extLst>
                  <a:ext uri="{0D108BD9-81ED-4DB2-BD59-A6C34878D82A}">
                    <a16:rowId xmlns:a16="http://schemas.microsoft.com/office/drawing/2014/main" xmlns="" val="1712067998"/>
                  </a:ext>
                </a:extLst>
              </a:tr>
              <a:tr h="812047">
                <a:tc>
                  <a:txBody>
                    <a:bodyPr/>
                    <a:lstStyle/>
                    <a:p>
                      <a:pPr algn="ctr"/>
                      <a:r>
                        <a:rPr lang="en-GB" sz="1600" b="1" dirty="0" smtClean="0">
                          <a:solidFill>
                            <a:schemeClr val="tx1">
                              <a:lumMod val="65000"/>
                              <a:lumOff val="35000"/>
                            </a:schemeClr>
                          </a:solidFill>
                          <a:latin typeface="Open Sans"/>
                        </a:rPr>
                        <a:t>Best for</a:t>
                      </a:r>
                      <a:endParaRPr lang="en-GB" sz="1600" b="1" dirty="0">
                        <a:solidFill>
                          <a:schemeClr val="tx1">
                            <a:lumMod val="65000"/>
                            <a:lumOff val="35000"/>
                          </a:schemeClr>
                        </a:solidFill>
                        <a:latin typeface="Open Sans"/>
                      </a:endParaRPr>
                    </a:p>
                  </a:txBody>
                  <a:tcPr anchor="ctr"/>
                </a:tc>
                <a:tc>
                  <a:txBody>
                    <a:bodyPr/>
                    <a:lstStyle/>
                    <a:p>
                      <a:pPr algn="ctr"/>
                      <a:r>
                        <a:rPr lang="en-GB" sz="1400" i="0" dirty="0" smtClean="0">
                          <a:solidFill>
                            <a:schemeClr val="tx1">
                              <a:lumMod val="65000"/>
                              <a:lumOff val="35000"/>
                            </a:schemeClr>
                          </a:solidFill>
                          <a:latin typeface="Open Sans"/>
                        </a:rPr>
                        <a:t>Small agencies</a:t>
                      </a:r>
                      <a:r>
                        <a:rPr lang="en-GB" sz="1400" i="0" baseline="0" dirty="0" smtClean="0">
                          <a:solidFill>
                            <a:schemeClr val="tx1">
                              <a:lumMod val="65000"/>
                              <a:lumOff val="35000"/>
                            </a:schemeClr>
                          </a:solidFill>
                          <a:latin typeface="Open Sans"/>
                        </a:rPr>
                        <a:t> or companies who don’t have a dedicated customer service function and customer enquiries at a manageable level</a:t>
                      </a:r>
                      <a:endParaRPr lang="en-GB" sz="1400" i="0" dirty="0">
                        <a:solidFill>
                          <a:schemeClr val="tx1">
                            <a:lumMod val="65000"/>
                            <a:lumOff val="35000"/>
                          </a:schemeClr>
                        </a:solidFill>
                        <a:latin typeface="Open Sans"/>
                      </a:endParaRPr>
                    </a:p>
                  </a:txBody>
                  <a:tcPr anchor="ctr"/>
                </a:tc>
                <a:tc>
                  <a:txBody>
                    <a:bodyPr/>
                    <a:lstStyle/>
                    <a:p>
                      <a:pPr algn="ctr"/>
                      <a:r>
                        <a:rPr lang="en-GB" sz="1400" i="0" dirty="0" smtClean="0">
                          <a:solidFill>
                            <a:schemeClr val="tx1">
                              <a:lumMod val="65000"/>
                              <a:lumOff val="35000"/>
                            </a:schemeClr>
                          </a:solidFill>
                          <a:latin typeface="Open Sans"/>
                        </a:rPr>
                        <a:t>Large-scale</a:t>
                      </a:r>
                      <a:r>
                        <a:rPr lang="en-GB" sz="1400" i="0" baseline="0" dirty="0" smtClean="0">
                          <a:solidFill>
                            <a:schemeClr val="tx1">
                              <a:lumMod val="65000"/>
                              <a:lumOff val="35000"/>
                            </a:schemeClr>
                          </a:solidFill>
                          <a:latin typeface="Open Sans"/>
                        </a:rPr>
                        <a:t> organisations with customer service function in place and resources available to invest in social media management tool</a:t>
                      </a:r>
                      <a:endParaRPr lang="en-GB" sz="1400" i="0" dirty="0" smtClean="0">
                        <a:solidFill>
                          <a:schemeClr val="tx1">
                            <a:lumMod val="65000"/>
                            <a:lumOff val="35000"/>
                          </a:schemeClr>
                        </a:solidFill>
                        <a:latin typeface="Open Sans"/>
                      </a:endParaRPr>
                    </a:p>
                  </a:txBody>
                  <a:tcPr anchor="ctr"/>
                </a:tc>
                <a:extLst>
                  <a:ext uri="{0D108BD9-81ED-4DB2-BD59-A6C34878D82A}">
                    <a16:rowId xmlns:a16="http://schemas.microsoft.com/office/drawing/2014/main" xmlns="" val="769258414"/>
                  </a:ext>
                </a:extLst>
              </a:tr>
            </a:tbl>
          </a:graphicData>
        </a:graphic>
      </p:graphicFrame>
    </p:spTree>
    <p:extLst>
      <p:ext uri="{BB962C8B-B14F-4D97-AF65-F5344CB8AC3E}">
        <p14:creationId xmlns:p14="http://schemas.microsoft.com/office/powerpoint/2010/main" val="274609154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60657" y="2296821"/>
            <a:ext cx="8420764" cy="938259"/>
          </a:xfrm>
        </p:spPr>
        <p:txBody>
          <a:bodyPr>
            <a:noAutofit/>
          </a:bodyPr>
          <a:lstStyle/>
          <a:p>
            <a:pPr algn="l"/>
            <a:r>
              <a:rPr lang="en-GB" sz="2800" b="1" dirty="0">
                <a:solidFill>
                  <a:schemeClr val="tx1">
                    <a:lumMod val="65000"/>
                    <a:lumOff val="35000"/>
                  </a:schemeClr>
                </a:solidFill>
                <a:latin typeface="Open Sans"/>
              </a:rPr>
              <a:t>Social customer service case study: </a:t>
            </a:r>
            <a:r>
              <a:rPr lang="en-GB" sz="2800" b="1" dirty="0" smtClean="0">
                <a:solidFill>
                  <a:schemeClr val="tx1">
                    <a:lumMod val="65000"/>
                    <a:lumOff val="35000"/>
                  </a:schemeClr>
                </a:solidFill>
                <a:latin typeface="Open Sans"/>
              </a:rPr>
              <a:t/>
            </a:r>
            <a:br>
              <a:rPr lang="en-GB" sz="2800" b="1" dirty="0" smtClean="0">
                <a:solidFill>
                  <a:schemeClr val="tx1">
                    <a:lumMod val="65000"/>
                    <a:lumOff val="35000"/>
                  </a:schemeClr>
                </a:solidFill>
                <a:latin typeface="Open Sans"/>
              </a:rPr>
            </a:br>
            <a:r>
              <a:rPr lang="en-GB" sz="2800" b="1" dirty="0" smtClean="0">
                <a:solidFill>
                  <a:schemeClr val="tx1">
                    <a:lumMod val="65000"/>
                    <a:lumOff val="35000"/>
                  </a:schemeClr>
                </a:solidFill>
                <a:latin typeface="Open Sans"/>
              </a:rPr>
              <a:t>The University of Manchester (@</a:t>
            </a:r>
            <a:r>
              <a:rPr lang="en-GB" sz="2800" b="1" dirty="0" err="1" smtClean="0">
                <a:solidFill>
                  <a:schemeClr val="tx1">
                    <a:lumMod val="65000"/>
                    <a:lumOff val="35000"/>
                  </a:schemeClr>
                </a:solidFill>
                <a:latin typeface="Open Sans"/>
              </a:rPr>
              <a:t>OfficialUoM</a:t>
            </a:r>
            <a:r>
              <a:rPr lang="en-GB" sz="2800" b="1" dirty="0" smtClean="0">
                <a:solidFill>
                  <a:schemeClr val="tx1">
                    <a:lumMod val="65000"/>
                    <a:lumOff val="35000"/>
                  </a:schemeClr>
                </a:solidFill>
                <a:latin typeface="Open Sans"/>
              </a:rPr>
              <a:t>)</a:t>
            </a:r>
            <a:endParaRPr lang="en-GB" sz="2800" b="1" dirty="0">
              <a:solidFill>
                <a:schemeClr val="tx1">
                  <a:lumMod val="65000"/>
                  <a:lumOff val="35000"/>
                </a:schemeClr>
              </a:solidFill>
              <a:latin typeface="Open Sans"/>
            </a:endParaRPr>
          </a:p>
        </p:txBody>
      </p:sp>
    </p:spTree>
    <p:extLst>
      <p:ext uri="{BB962C8B-B14F-4D97-AF65-F5344CB8AC3E}">
        <p14:creationId xmlns:p14="http://schemas.microsoft.com/office/powerpoint/2010/main" val="395878171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2" y="351458"/>
            <a:ext cx="5487166" cy="1448002"/>
          </a:xfrm>
          <a:prstGeom prst="rect">
            <a:avLst/>
          </a:prstGeom>
        </p:spPr>
      </p:pic>
      <p:sp>
        <p:nvSpPr>
          <p:cNvPr id="7" name="TextBox 6"/>
          <p:cNvSpPr txBox="1"/>
          <p:nvPr/>
        </p:nvSpPr>
        <p:spPr>
          <a:xfrm>
            <a:off x="5644178" y="568619"/>
            <a:ext cx="3919507" cy="923330"/>
          </a:xfrm>
          <a:prstGeom prst="rect">
            <a:avLst/>
          </a:prstGeom>
          <a:noFill/>
        </p:spPr>
        <p:txBody>
          <a:bodyPr wrap="square" rtlCol="0">
            <a:spAutoFit/>
          </a:bodyPr>
          <a:lstStyle/>
          <a:p>
            <a:r>
              <a:rPr lang="en-GB" dirty="0" smtClean="0">
                <a:solidFill>
                  <a:schemeClr val="tx1">
                    <a:lumMod val="65000"/>
                    <a:lumOff val="35000"/>
                  </a:schemeClr>
                </a:solidFill>
                <a:latin typeface="Open Sans"/>
              </a:rPr>
              <a:t>Take sensitive / difficult conversations ‘offline’</a:t>
            </a:r>
          </a:p>
          <a:p>
            <a:endParaRPr lang="en-GB" dirty="0" smtClean="0">
              <a:solidFill>
                <a:schemeClr val="tx1">
                  <a:lumMod val="65000"/>
                  <a:lumOff val="35000"/>
                </a:schemeClr>
              </a:solidFill>
              <a:latin typeface="Open Sans"/>
            </a:endParaRPr>
          </a:p>
        </p:txBody>
      </p:sp>
      <p:sp>
        <p:nvSpPr>
          <p:cNvPr id="8" name="TextBox 7"/>
          <p:cNvSpPr txBox="1"/>
          <p:nvPr/>
        </p:nvSpPr>
        <p:spPr>
          <a:xfrm>
            <a:off x="5644178" y="1727473"/>
            <a:ext cx="3919507" cy="1200329"/>
          </a:xfrm>
          <a:prstGeom prst="rect">
            <a:avLst/>
          </a:prstGeom>
          <a:noFill/>
        </p:spPr>
        <p:txBody>
          <a:bodyPr wrap="square" rtlCol="0">
            <a:spAutoFit/>
          </a:bodyPr>
          <a:lstStyle/>
          <a:p>
            <a:r>
              <a:rPr lang="en-GB" dirty="0" smtClean="0">
                <a:solidFill>
                  <a:schemeClr val="tx1">
                    <a:lumMod val="65000"/>
                    <a:lumOff val="35000"/>
                  </a:schemeClr>
                </a:solidFill>
                <a:latin typeface="Open Sans"/>
              </a:rPr>
              <a:t>Regularly review your </a:t>
            </a:r>
          </a:p>
          <a:p>
            <a:r>
              <a:rPr lang="en-GB" dirty="0" smtClean="0">
                <a:solidFill>
                  <a:schemeClr val="tx1">
                    <a:lumMod val="65000"/>
                    <a:lumOff val="35000"/>
                  </a:schemeClr>
                </a:solidFill>
                <a:latin typeface="Open Sans"/>
              </a:rPr>
              <a:t>auto-response messages for </a:t>
            </a:r>
          </a:p>
          <a:p>
            <a:r>
              <a:rPr lang="en-GB" dirty="0">
                <a:solidFill>
                  <a:schemeClr val="tx1">
                    <a:lumMod val="65000"/>
                    <a:lumOff val="35000"/>
                  </a:schemeClr>
                </a:solidFill>
                <a:latin typeface="Open Sans"/>
              </a:rPr>
              <a:t>c</a:t>
            </a:r>
            <a:r>
              <a:rPr lang="en-GB" dirty="0" smtClean="0">
                <a:solidFill>
                  <a:schemeClr val="tx1">
                    <a:lumMod val="65000"/>
                    <a:lumOff val="35000"/>
                  </a:schemeClr>
                </a:solidFill>
                <a:latin typeface="Open Sans"/>
              </a:rPr>
              <a:t>urrency / clarity</a:t>
            </a:r>
          </a:p>
          <a:p>
            <a:endParaRPr lang="en-GB" dirty="0" smtClean="0">
              <a:solidFill>
                <a:schemeClr val="tx1">
                  <a:lumMod val="65000"/>
                  <a:lumOff val="35000"/>
                </a:schemeClr>
              </a:solidFill>
              <a:latin typeface="Open Sans"/>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318" y="1799460"/>
            <a:ext cx="3810209" cy="3748631"/>
          </a:xfrm>
          <a:prstGeom prst="rect">
            <a:avLst/>
          </a:prstGeom>
        </p:spPr>
      </p:pic>
      <p:sp>
        <p:nvSpPr>
          <p:cNvPr id="10" name="TextBox 9"/>
          <p:cNvSpPr txBox="1"/>
          <p:nvPr/>
        </p:nvSpPr>
        <p:spPr>
          <a:xfrm>
            <a:off x="5644177" y="3073610"/>
            <a:ext cx="3919507" cy="1754326"/>
          </a:xfrm>
          <a:prstGeom prst="rect">
            <a:avLst/>
          </a:prstGeom>
          <a:noFill/>
        </p:spPr>
        <p:txBody>
          <a:bodyPr wrap="square" rtlCol="0">
            <a:spAutoFit/>
          </a:bodyPr>
          <a:lstStyle/>
          <a:p>
            <a:r>
              <a:rPr lang="en-GB" dirty="0" smtClean="0">
                <a:solidFill>
                  <a:schemeClr val="tx1">
                    <a:lumMod val="65000"/>
                    <a:lumOff val="35000"/>
                  </a:schemeClr>
                </a:solidFill>
                <a:latin typeface="Open Sans"/>
              </a:rPr>
              <a:t>Personally signing off messages</a:t>
            </a:r>
          </a:p>
          <a:p>
            <a:r>
              <a:rPr lang="en-GB" dirty="0">
                <a:solidFill>
                  <a:schemeClr val="tx1">
                    <a:lumMod val="65000"/>
                    <a:lumOff val="35000"/>
                  </a:schemeClr>
                </a:solidFill>
                <a:latin typeface="Open Sans"/>
              </a:rPr>
              <a:t>c</a:t>
            </a:r>
            <a:r>
              <a:rPr lang="en-GB" dirty="0" smtClean="0">
                <a:solidFill>
                  <a:schemeClr val="tx1">
                    <a:lumMod val="65000"/>
                    <a:lumOff val="35000"/>
                  </a:schemeClr>
                </a:solidFill>
                <a:latin typeface="Open Sans"/>
              </a:rPr>
              <a:t>an help placate aggrieved customers, but this must be </a:t>
            </a:r>
          </a:p>
          <a:p>
            <a:r>
              <a:rPr lang="en-GB" dirty="0" smtClean="0">
                <a:solidFill>
                  <a:schemeClr val="tx1">
                    <a:lumMod val="65000"/>
                    <a:lumOff val="35000"/>
                  </a:schemeClr>
                </a:solidFill>
                <a:latin typeface="Open Sans"/>
              </a:rPr>
              <a:t>agreed practice within your </a:t>
            </a:r>
          </a:p>
          <a:p>
            <a:r>
              <a:rPr lang="en-GB" dirty="0" smtClean="0">
                <a:solidFill>
                  <a:schemeClr val="tx1">
                    <a:lumMod val="65000"/>
                    <a:lumOff val="35000"/>
                  </a:schemeClr>
                </a:solidFill>
                <a:latin typeface="Open Sans"/>
              </a:rPr>
              <a:t>social media team</a:t>
            </a:r>
          </a:p>
          <a:p>
            <a:endParaRPr lang="en-GB" dirty="0" smtClean="0">
              <a:solidFill>
                <a:schemeClr val="tx1">
                  <a:lumMod val="65000"/>
                  <a:lumOff val="35000"/>
                </a:schemeClr>
              </a:solidFill>
              <a:latin typeface="Open Sans"/>
            </a:endParaRPr>
          </a:p>
        </p:txBody>
      </p:sp>
    </p:spTree>
    <p:extLst>
      <p:ext uri="{BB962C8B-B14F-4D97-AF65-F5344CB8AC3E}">
        <p14:creationId xmlns:p14="http://schemas.microsoft.com/office/powerpoint/2010/main" val="151199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2044" y="92360"/>
            <a:ext cx="5591956" cy="5096587"/>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09107"/>
            <a:ext cx="5782482" cy="1838582"/>
          </a:xfrm>
          <a:prstGeom prst="rect">
            <a:avLst/>
          </a:prstGeom>
        </p:spPr>
      </p:pic>
      <p:sp>
        <p:nvSpPr>
          <p:cNvPr id="6" name="TextBox 5"/>
          <p:cNvSpPr txBox="1"/>
          <p:nvPr/>
        </p:nvSpPr>
        <p:spPr>
          <a:xfrm>
            <a:off x="65413" y="3204696"/>
            <a:ext cx="3919507" cy="2031325"/>
          </a:xfrm>
          <a:prstGeom prst="rect">
            <a:avLst/>
          </a:prstGeom>
          <a:noFill/>
        </p:spPr>
        <p:txBody>
          <a:bodyPr wrap="square" rtlCol="0">
            <a:spAutoFit/>
          </a:bodyPr>
          <a:lstStyle/>
          <a:p>
            <a:r>
              <a:rPr lang="en-GB" dirty="0" smtClean="0">
                <a:solidFill>
                  <a:schemeClr val="tx1">
                    <a:lumMod val="65000"/>
                    <a:lumOff val="35000"/>
                  </a:schemeClr>
                </a:solidFill>
                <a:latin typeface="Open Sans"/>
              </a:rPr>
              <a:t>Elevate ‘safe’, fun engagements with quote retweets</a:t>
            </a:r>
          </a:p>
          <a:p>
            <a:endParaRPr lang="en-GB" dirty="0">
              <a:solidFill>
                <a:schemeClr val="tx1">
                  <a:lumMod val="65000"/>
                  <a:lumOff val="35000"/>
                </a:schemeClr>
              </a:solidFill>
              <a:latin typeface="Open Sans"/>
            </a:endParaRPr>
          </a:p>
          <a:p>
            <a:r>
              <a:rPr lang="en-GB" dirty="0" smtClean="0">
                <a:solidFill>
                  <a:schemeClr val="tx1">
                    <a:lumMod val="65000"/>
                    <a:lumOff val="35000"/>
                  </a:schemeClr>
                </a:solidFill>
                <a:latin typeface="Open Sans"/>
              </a:rPr>
              <a:t>Like engagements / @mentions when they’re appropriate to be seen by wider audiences</a:t>
            </a:r>
          </a:p>
          <a:p>
            <a:endParaRPr lang="en-GB" dirty="0" smtClean="0">
              <a:solidFill>
                <a:schemeClr val="tx1">
                  <a:lumMod val="65000"/>
                  <a:lumOff val="35000"/>
                </a:schemeClr>
              </a:solidFill>
              <a:latin typeface="Open Sans"/>
            </a:endParaRPr>
          </a:p>
        </p:txBody>
      </p:sp>
      <p:sp>
        <p:nvSpPr>
          <p:cNvPr id="7" name="TextBox 6"/>
          <p:cNvSpPr txBox="1"/>
          <p:nvPr/>
        </p:nvSpPr>
        <p:spPr>
          <a:xfrm>
            <a:off x="65413" y="229310"/>
            <a:ext cx="3919507" cy="1200329"/>
          </a:xfrm>
          <a:prstGeom prst="rect">
            <a:avLst/>
          </a:prstGeom>
          <a:noFill/>
        </p:spPr>
        <p:txBody>
          <a:bodyPr wrap="square" rtlCol="0">
            <a:spAutoFit/>
          </a:bodyPr>
          <a:lstStyle/>
          <a:p>
            <a:r>
              <a:rPr lang="en-GB" dirty="0" smtClean="0">
                <a:solidFill>
                  <a:schemeClr val="tx1">
                    <a:lumMod val="65000"/>
                    <a:lumOff val="35000"/>
                  </a:schemeClr>
                </a:solidFill>
                <a:latin typeface="Open Sans"/>
              </a:rPr>
              <a:t>Work hard on your tone of voice –</a:t>
            </a:r>
          </a:p>
          <a:p>
            <a:r>
              <a:rPr lang="en-GB" dirty="0">
                <a:solidFill>
                  <a:schemeClr val="tx1">
                    <a:lumMod val="65000"/>
                    <a:lumOff val="35000"/>
                  </a:schemeClr>
                </a:solidFill>
                <a:latin typeface="Open Sans"/>
              </a:rPr>
              <a:t>m</a:t>
            </a:r>
            <a:r>
              <a:rPr lang="en-GB" dirty="0" smtClean="0">
                <a:solidFill>
                  <a:schemeClr val="tx1">
                    <a:lumMod val="65000"/>
                    <a:lumOff val="35000"/>
                  </a:schemeClr>
                </a:solidFill>
                <a:latin typeface="Open Sans"/>
              </a:rPr>
              <a:t>ake sure it aligns with existing brand guidelines</a:t>
            </a:r>
          </a:p>
          <a:p>
            <a:endParaRPr lang="en-GB" dirty="0" smtClean="0">
              <a:solidFill>
                <a:schemeClr val="tx1">
                  <a:lumMod val="65000"/>
                  <a:lumOff val="35000"/>
                </a:schemeClr>
              </a:solidFill>
              <a:latin typeface="Open Sans"/>
            </a:endParaRPr>
          </a:p>
        </p:txBody>
      </p:sp>
    </p:spTree>
    <p:extLst>
      <p:ext uri="{BB962C8B-B14F-4D97-AF65-F5344CB8AC3E}">
        <p14:creationId xmlns:p14="http://schemas.microsoft.com/office/powerpoint/2010/main" val="105072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1" y="0"/>
            <a:ext cx="4107755" cy="51435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4706" y="1009678"/>
            <a:ext cx="5630061" cy="3715269"/>
          </a:xfrm>
          <a:prstGeom prst="rect">
            <a:avLst/>
          </a:prstGeom>
        </p:spPr>
      </p:pic>
      <p:sp>
        <p:nvSpPr>
          <p:cNvPr id="6" name="TextBox 5"/>
          <p:cNvSpPr txBox="1"/>
          <p:nvPr/>
        </p:nvSpPr>
        <p:spPr>
          <a:xfrm>
            <a:off x="4231009" y="83124"/>
            <a:ext cx="4866805" cy="1200329"/>
          </a:xfrm>
          <a:prstGeom prst="rect">
            <a:avLst/>
          </a:prstGeom>
          <a:noFill/>
        </p:spPr>
        <p:txBody>
          <a:bodyPr wrap="square" rtlCol="0">
            <a:spAutoFit/>
          </a:bodyPr>
          <a:lstStyle/>
          <a:p>
            <a:r>
              <a:rPr lang="en-GB" dirty="0" smtClean="0">
                <a:solidFill>
                  <a:schemeClr val="tx1">
                    <a:lumMod val="65000"/>
                    <a:lumOff val="35000"/>
                  </a:schemeClr>
                </a:solidFill>
                <a:latin typeface="Open Sans"/>
              </a:rPr>
              <a:t>Puns can fall flat, or give your brand some personality – particularly internally if you’re engaging back and forth with staff</a:t>
            </a:r>
          </a:p>
          <a:p>
            <a:endParaRPr lang="en-GB" dirty="0" smtClean="0">
              <a:solidFill>
                <a:schemeClr val="tx1">
                  <a:lumMod val="65000"/>
                  <a:lumOff val="35000"/>
                </a:schemeClr>
              </a:solidFill>
              <a:latin typeface="Open Sans"/>
            </a:endParaRPr>
          </a:p>
        </p:txBody>
      </p:sp>
    </p:spTree>
    <p:extLst>
      <p:ext uri="{BB962C8B-B14F-4D97-AF65-F5344CB8AC3E}">
        <p14:creationId xmlns:p14="http://schemas.microsoft.com/office/powerpoint/2010/main" val="144988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60657" y="-75009"/>
            <a:ext cx="8420764" cy="938259"/>
          </a:xfrm>
        </p:spPr>
        <p:txBody>
          <a:bodyPr>
            <a:noAutofit/>
          </a:bodyPr>
          <a:lstStyle/>
          <a:p>
            <a:pPr algn="l"/>
            <a:r>
              <a:rPr lang="en-GB" sz="2800" b="1" dirty="0" smtClean="0">
                <a:solidFill>
                  <a:schemeClr val="tx1">
                    <a:lumMod val="65000"/>
                    <a:lumOff val="35000"/>
                  </a:schemeClr>
                </a:solidFill>
                <a:latin typeface="Open Sans"/>
              </a:rPr>
              <a:t>Humans not robots – or a combination of both?</a:t>
            </a:r>
            <a:endParaRPr lang="en-GB" sz="2800" b="1" dirty="0">
              <a:solidFill>
                <a:schemeClr val="tx1">
                  <a:lumMod val="65000"/>
                  <a:lumOff val="35000"/>
                </a:schemeClr>
              </a:solidFill>
              <a:latin typeface="Open San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40" y="770063"/>
            <a:ext cx="5845141" cy="4207181"/>
          </a:xfrm>
          <a:prstGeom prst="rect">
            <a:avLst/>
          </a:prstGeom>
        </p:spPr>
      </p:pic>
    </p:spTree>
    <p:extLst>
      <p:ext uri="{BB962C8B-B14F-4D97-AF65-F5344CB8AC3E}">
        <p14:creationId xmlns:p14="http://schemas.microsoft.com/office/powerpoint/2010/main" val="12013130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60657" y="26587"/>
            <a:ext cx="8420764" cy="938259"/>
          </a:xfrm>
        </p:spPr>
        <p:txBody>
          <a:bodyPr>
            <a:noAutofit/>
          </a:bodyPr>
          <a:lstStyle/>
          <a:p>
            <a:pPr algn="l"/>
            <a:r>
              <a:rPr lang="en-GB" sz="2800" b="1" dirty="0" smtClean="0">
                <a:solidFill>
                  <a:schemeClr val="tx1">
                    <a:lumMod val="65000"/>
                    <a:lumOff val="35000"/>
                  </a:schemeClr>
                </a:solidFill>
                <a:latin typeface="Open Sans"/>
              </a:rPr>
              <a:t>Humans not robots – or a combination of both?</a:t>
            </a:r>
            <a:endParaRPr lang="en-GB" sz="2800" b="1" dirty="0">
              <a:solidFill>
                <a:schemeClr val="tx1">
                  <a:lumMod val="65000"/>
                  <a:lumOff val="35000"/>
                </a:schemeClr>
              </a:solidFill>
              <a:latin typeface="Open Sans"/>
            </a:endParaRPr>
          </a:p>
        </p:txBody>
      </p:sp>
      <p:pic>
        <p:nvPicPr>
          <p:cNvPr id="4" name="mI0gdSCjGQ8"/>
          <p:cNvPicPr>
            <a:picLocks noRot="1" noChangeAspect="1"/>
          </p:cNvPicPr>
          <p:nvPr>
            <a:videoFile r:link="rId1"/>
          </p:nvPr>
        </p:nvPicPr>
        <p:blipFill>
          <a:blip r:embed="rId4"/>
          <a:stretch>
            <a:fillRect/>
          </a:stretch>
        </p:blipFill>
        <p:spPr>
          <a:xfrm>
            <a:off x="260657" y="964846"/>
            <a:ext cx="7017598" cy="3947399"/>
          </a:xfrm>
          <a:prstGeom prst="rect">
            <a:avLst/>
          </a:prstGeom>
        </p:spPr>
      </p:pic>
    </p:spTree>
    <p:extLst>
      <p:ext uri="{BB962C8B-B14F-4D97-AF65-F5344CB8AC3E}">
        <p14:creationId xmlns:p14="http://schemas.microsoft.com/office/powerpoint/2010/main" val="261550714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60657" y="26587"/>
            <a:ext cx="8420764" cy="938259"/>
          </a:xfrm>
        </p:spPr>
        <p:txBody>
          <a:bodyPr>
            <a:noAutofit/>
          </a:bodyPr>
          <a:lstStyle/>
          <a:p>
            <a:pPr algn="l"/>
            <a:r>
              <a:rPr lang="en-GB" sz="2800" b="1" dirty="0" smtClean="0">
                <a:solidFill>
                  <a:schemeClr val="tx1">
                    <a:lumMod val="65000"/>
                    <a:lumOff val="35000"/>
                  </a:schemeClr>
                </a:solidFill>
                <a:latin typeface="Open Sans"/>
              </a:rPr>
              <a:t>SM playbook</a:t>
            </a:r>
            <a:endParaRPr lang="en-GB" sz="2800" b="1" dirty="0">
              <a:solidFill>
                <a:schemeClr val="tx1">
                  <a:lumMod val="65000"/>
                  <a:lumOff val="35000"/>
                </a:schemeClr>
              </a:solidFill>
              <a:latin typeface="Open San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657" y="849746"/>
            <a:ext cx="8234431" cy="410919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7090" y="202467"/>
            <a:ext cx="6269891" cy="4756469"/>
          </a:xfrm>
          <a:prstGeom prst="rect">
            <a:avLst/>
          </a:prstGeom>
        </p:spPr>
      </p:pic>
    </p:spTree>
    <p:extLst>
      <p:ext uri="{BB962C8B-B14F-4D97-AF65-F5344CB8AC3E}">
        <p14:creationId xmlns:p14="http://schemas.microsoft.com/office/powerpoint/2010/main" val="295641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60657" y="205979"/>
            <a:ext cx="8229600" cy="663398"/>
          </a:xfrm>
        </p:spPr>
        <p:txBody>
          <a:bodyPr>
            <a:normAutofit/>
          </a:bodyPr>
          <a:lstStyle/>
          <a:p>
            <a:pPr algn="l"/>
            <a:r>
              <a:rPr lang="en-US" sz="2800" b="1" dirty="0" smtClean="0">
                <a:solidFill>
                  <a:schemeClr val="tx1">
                    <a:lumMod val="65000"/>
                    <a:lumOff val="35000"/>
                  </a:schemeClr>
                </a:solidFill>
                <a:latin typeface="Open Sans"/>
                <a:cs typeface="Open Sans"/>
              </a:rPr>
              <a:t>Key learning </a:t>
            </a:r>
            <a:r>
              <a:rPr lang="en-US" sz="2800" b="1" dirty="0">
                <a:solidFill>
                  <a:schemeClr val="tx1">
                    <a:lumMod val="65000"/>
                    <a:lumOff val="35000"/>
                  </a:schemeClr>
                </a:solidFill>
                <a:latin typeface="Open Sans"/>
                <a:cs typeface="Open Sans"/>
              </a:rPr>
              <a:t>objectives</a:t>
            </a:r>
          </a:p>
        </p:txBody>
      </p:sp>
      <p:sp>
        <p:nvSpPr>
          <p:cNvPr id="7" name="Rectangle 6"/>
          <p:cNvSpPr/>
          <p:nvPr/>
        </p:nvSpPr>
        <p:spPr>
          <a:xfrm>
            <a:off x="210060" y="1141542"/>
            <a:ext cx="8204887" cy="3065455"/>
          </a:xfrm>
          <a:prstGeom prst="rect">
            <a:avLst/>
          </a:prstGeom>
        </p:spPr>
        <p:txBody>
          <a:bodyPr wrap="square">
            <a:spAutoFit/>
          </a:bodyPr>
          <a:lstStyle/>
          <a:p>
            <a:pPr marL="457200" lvl="0" indent="-381000">
              <a:lnSpc>
                <a:spcPct val="115000"/>
              </a:lnSpc>
              <a:buSzPts val="2400"/>
              <a:buChar char="•"/>
            </a:pPr>
            <a:r>
              <a:rPr lang="en-US" sz="2400" dirty="0" smtClean="0">
                <a:solidFill>
                  <a:schemeClr val="tx1">
                    <a:lumMod val="65000"/>
                    <a:lumOff val="35000"/>
                  </a:schemeClr>
                </a:solidFill>
                <a:latin typeface="Open Sans"/>
              </a:rPr>
              <a:t>Actionable insights to help you plan a strategic, long-term way of approaching and using social media within your </a:t>
            </a:r>
            <a:r>
              <a:rPr lang="en-US" sz="2400" dirty="0" err="1" smtClean="0">
                <a:solidFill>
                  <a:schemeClr val="tx1">
                    <a:lumMod val="65000"/>
                    <a:lumOff val="35000"/>
                  </a:schemeClr>
                </a:solidFill>
                <a:latin typeface="Open Sans"/>
              </a:rPr>
              <a:t>organisation</a:t>
            </a:r>
            <a:endParaRPr lang="en-US" sz="2400" dirty="0" smtClean="0">
              <a:solidFill>
                <a:schemeClr val="tx1">
                  <a:lumMod val="65000"/>
                  <a:lumOff val="35000"/>
                </a:schemeClr>
              </a:solidFill>
              <a:latin typeface="Open Sans"/>
            </a:endParaRPr>
          </a:p>
          <a:p>
            <a:pPr marL="76200" lvl="0">
              <a:lnSpc>
                <a:spcPct val="115000"/>
              </a:lnSpc>
              <a:buSzPts val="2400"/>
            </a:pPr>
            <a:endParaRPr lang="en-US" sz="2400" dirty="0">
              <a:solidFill>
                <a:schemeClr val="tx1">
                  <a:lumMod val="65000"/>
                  <a:lumOff val="35000"/>
                </a:schemeClr>
              </a:solidFill>
              <a:latin typeface="Open Sans"/>
            </a:endParaRPr>
          </a:p>
          <a:p>
            <a:pPr marL="457200" lvl="0" indent="-381000">
              <a:lnSpc>
                <a:spcPct val="115000"/>
              </a:lnSpc>
              <a:buSzPts val="2400"/>
              <a:buChar char="•"/>
            </a:pPr>
            <a:r>
              <a:rPr lang="en-US" sz="2400" dirty="0" smtClean="0">
                <a:solidFill>
                  <a:schemeClr val="tx1">
                    <a:lumMod val="65000"/>
                    <a:lumOff val="35000"/>
                  </a:schemeClr>
                </a:solidFill>
                <a:latin typeface="Open Sans"/>
              </a:rPr>
              <a:t>Think about social media in new ways – start making progress straight away whilst working towards larger objectives</a:t>
            </a:r>
            <a:endParaRPr lang="en-US" sz="2400" dirty="0">
              <a:solidFill>
                <a:schemeClr val="tx1">
                  <a:lumMod val="65000"/>
                  <a:lumOff val="35000"/>
                </a:schemeClr>
              </a:solidFill>
              <a:latin typeface="Open Sans"/>
            </a:endParaRPr>
          </a:p>
        </p:txBody>
      </p:sp>
    </p:spTree>
    <p:extLst>
      <p:ext uri="{BB962C8B-B14F-4D97-AF65-F5344CB8AC3E}">
        <p14:creationId xmlns:p14="http://schemas.microsoft.com/office/powerpoint/2010/main" val="12465361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187416" y="1631576"/>
            <a:ext cx="1975393" cy="1970702"/>
          </a:xfrm>
          <a:prstGeom prst="ellipse">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endParaRPr>
          </a:p>
        </p:txBody>
      </p:sp>
      <p:sp>
        <p:nvSpPr>
          <p:cNvPr id="5" name="Oval 4"/>
          <p:cNvSpPr/>
          <p:nvPr/>
        </p:nvSpPr>
        <p:spPr>
          <a:xfrm>
            <a:off x="3555797" y="1631576"/>
            <a:ext cx="1975393" cy="1970702"/>
          </a:xfrm>
          <a:prstGeom prst="ellipse">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endParaRPr>
          </a:p>
        </p:txBody>
      </p:sp>
      <p:sp>
        <p:nvSpPr>
          <p:cNvPr id="6" name="Oval 5"/>
          <p:cNvSpPr/>
          <p:nvPr/>
        </p:nvSpPr>
        <p:spPr>
          <a:xfrm>
            <a:off x="5788045" y="1631576"/>
            <a:ext cx="1975393" cy="1970702"/>
          </a:xfrm>
          <a:prstGeom prst="ellipse">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endParaRPr>
          </a:p>
        </p:txBody>
      </p:sp>
      <p:sp>
        <p:nvSpPr>
          <p:cNvPr id="8" name="TextBox 7"/>
          <p:cNvSpPr txBox="1"/>
          <p:nvPr/>
        </p:nvSpPr>
        <p:spPr>
          <a:xfrm>
            <a:off x="5960000" y="1804702"/>
            <a:ext cx="1702185" cy="1751249"/>
          </a:xfrm>
          <a:prstGeom prst="rect">
            <a:avLst/>
          </a:prstGeom>
          <a:noFill/>
        </p:spPr>
        <p:txBody>
          <a:bodyPr wrap="square" rtlCol="0">
            <a:spAutoFit/>
          </a:bodyPr>
          <a:lstStyle/>
          <a:p>
            <a:pPr algn="ctr">
              <a:lnSpc>
                <a:spcPct val="110000"/>
              </a:lnSpc>
            </a:pPr>
            <a:r>
              <a:rPr lang="en-US" sz="2800" b="1" dirty="0" smtClean="0">
                <a:solidFill>
                  <a:srgbClr val="FFFFFF"/>
                </a:solidFill>
                <a:latin typeface="Open Sans"/>
                <a:cs typeface="Open Sans"/>
              </a:rPr>
              <a:t>70% </a:t>
            </a:r>
            <a:r>
              <a:rPr lang="en-US" sz="1400" dirty="0" smtClean="0">
                <a:solidFill>
                  <a:srgbClr val="FFFFFF"/>
                </a:solidFill>
                <a:latin typeface="Open Sans"/>
                <a:cs typeface="Open Sans"/>
              </a:rPr>
              <a:t>internet use is video </a:t>
            </a:r>
          </a:p>
          <a:p>
            <a:pPr algn="ctr">
              <a:lnSpc>
                <a:spcPct val="110000"/>
              </a:lnSpc>
            </a:pPr>
            <a:r>
              <a:rPr lang="en-US" sz="2800" b="1" dirty="0" smtClean="0">
                <a:solidFill>
                  <a:srgbClr val="FFFFFF"/>
                </a:solidFill>
                <a:latin typeface="Open Sans"/>
                <a:cs typeface="Open Sans"/>
              </a:rPr>
              <a:t>92%</a:t>
            </a:r>
            <a:endParaRPr lang="en-US" sz="2800" b="1" dirty="0">
              <a:solidFill>
                <a:srgbClr val="FFFFFF"/>
              </a:solidFill>
              <a:latin typeface="Open Sans"/>
              <a:cs typeface="Open Sans"/>
            </a:endParaRPr>
          </a:p>
          <a:p>
            <a:pPr algn="ctr">
              <a:lnSpc>
                <a:spcPct val="110000"/>
              </a:lnSpc>
            </a:pPr>
            <a:r>
              <a:rPr lang="en-US" sz="1400" dirty="0" smtClean="0">
                <a:solidFill>
                  <a:srgbClr val="FFFFFF"/>
                </a:solidFill>
                <a:latin typeface="Open Sans"/>
                <a:cs typeface="Open Sans"/>
              </a:rPr>
              <a:t>use YouTube monthly  </a:t>
            </a:r>
            <a:endParaRPr lang="en-US" sz="1400" dirty="0">
              <a:solidFill>
                <a:srgbClr val="FFFFFF"/>
              </a:solidFill>
              <a:latin typeface="Open Sans"/>
              <a:cs typeface="Open Sans"/>
            </a:endParaRPr>
          </a:p>
        </p:txBody>
      </p:sp>
      <p:sp>
        <p:nvSpPr>
          <p:cNvPr id="9" name="TextBox 8"/>
          <p:cNvSpPr txBox="1"/>
          <p:nvPr/>
        </p:nvSpPr>
        <p:spPr>
          <a:xfrm>
            <a:off x="1324019" y="1900509"/>
            <a:ext cx="1702185" cy="1514261"/>
          </a:xfrm>
          <a:prstGeom prst="rect">
            <a:avLst/>
          </a:prstGeom>
          <a:noFill/>
        </p:spPr>
        <p:txBody>
          <a:bodyPr wrap="square" rtlCol="0">
            <a:spAutoFit/>
          </a:bodyPr>
          <a:lstStyle/>
          <a:p>
            <a:pPr algn="ctr">
              <a:lnSpc>
                <a:spcPct val="110000"/>
              </a:lnSpc>
            </a:pPr>
            <a:r>
              <a:rPr lang="en-US" sz="2800" b="1" dirty="0" smtClean="0">
                <a:solidFill>
                  <a:srgbClr val="FFFFFF"/>
                </a:solidFill>
                <a:latin typeface="Open Sans"/>
                <a:cs typeface="Open Sans"/>
              </a:rPr>
              <a:t>70%</a:t>
            </a:r>
          </a:p>
          <a:p>
            <a:pPr algn="ctr">
              <a:lnSpc>
                <a:spcPct val="110000"/>
              </a:lnSpc>
            </a:pPr>
            <a:r>
              <a:rPr lang="en-US" sz="1400" dirty="0" smtClean="0">
                <a:solidFill>
                  <a:srgbClr val="FFFFFF"/>
                </a:solidFill>
                <a:latin typeface="Open Sans"/>
                <a:cs typeface="Open Sans"/>
              </a:rPr>
              <a:t>of the UK population have a social media account</a:t>
            </a:r>
            <a:endParaRPr lang="en-US" sz="1400" dirty="0">
              <a:solidFill>
                <a:srgbClr val="FFFFFF"/>
              </a:solidFill>
              <a:latin typeface="Open Sans"/>
              <a:cs typeface="Open Sans"/>
            </a:endParaRPr>
          </a:p>
        </p:txBody>
      </p:sp>
      <p:sp>
        <p:nvSpPr>
          <p:cNvPr id="11" name="Rectangle 10"/>
          <p:cNvSpPr/>
          <p:nvPr/>
        </p:nvSpPr>
        <p:spPr>
          <a:xfrm>
            <a:off x="442286" y="4364477"/>
            <a:ext cx="4557658" cy="435760"/>
          </a:xfrm>
          <a:prstGeom prst="rect">
            <a:avLst/>
          </a:prstGeom>
        </p:spPr>
        <p:txBody>
          <a:bodyPr wrap="none">
            <a:spAutoFit/>
          </a:bodyPr>
          <a:lstStyle/>
          <a:p>
            <a:pPr algn="ctr">
              <a:lnSpc>
                <a:spcPct val="140000"/>
              </a:lnSpc>
            </a:pPr>
            <a:r>
              <a:rPr lang="en-US" dirty="0" smtClean="0">
                <a:solidFill>
                  <a:srgbClr val="595959"/>
                </a:solidFill>
                <a:latin typeface="Open Sans"/>
              </a:rPr>
              <a:t>Source: </a:t>
            </a:r>
            <a:r>
              <a:rPr lang="en-US" dirty="0" err="1" smtClean="0">
                <a:solidFill>
                  <a:srgbClr val="595959"/>
                </a:solidFill>
                <a:latin typeface="Open Sans"/>
                <a:hlinkClick r:id="rId3"/>
              </a:rPr>
              <a:t>Ofcom</a:t>
            </a:r>
            <a:r>
              <a:rPr lang="en-US" dirty="0" smtClean="0">
                <a:solidFill>
                  <a:srgbClr val="595959"/>
                </a:solidFill>
                <a:latin typeface="Open Sans"/>
                <a:hlinkClick r:id="rId3"/>
              </a:rPr>
              <a:t>, Online Nation report</a:t>
            </a:r>
            <a:r>
              <a:rPr lang="en-US" dirty="0" smtClean="0">
                <a:solidFill>
                  <a:srgbClr val="595959"/>
                </a:solidFill>
                <a:latin typeface="Open Sans"/>
              </a:rPr>
              <a:t>, 2019</a:t>
            </a:r>
            <a:endParaRPr lang="en-US" dirty="0">
              <a:solidFill>
                <a:srgbClr val="595959"/>
              </a:solidFill>
              <a:latin typeface="Open Sans"/>
            </a:endParaRPr>
          </a:p>
        </p:txBody>
      </p:sp>
      <p:sp>
        <p:nvSpPr>
          <p:cNvPr id="12" name="TextBox 11"/>
          <p:cNvSpPr txBox="1"/>
          <p:nvPr/>
        </p:nvSpPr>
        <p:spPr>
          <a:xfrm>
            <a:off x="3639671" y="1895484"/>
            <a:ext cx="1813823" cy="1514261"/>
          </a:xfrm>
          <a:prstGeom prst="rect">
            <a:avLst/>
          </a:prstGeom>
          <a:noFill/>
        </p:spPr>
        <p:txBody>
          <a:bodyPr wrap="square" rtlCol="0">
            <a:spAutoFit/>
          </a:bodyPr>
          <a:lstStyle/>
          <a:p>
            <a:pPr algn="ctr">
              <a:lnSpc>
                <a:spcPct val="110000"/>
              </a:lnSpc>
            </a:pPr>
            <a:r>
              <a:rPr lang="en-US" sz="2800" b="1" dirty="0" smtClean="0">
                <a:solidFill>
                  <a:srgbClr val="FFFFFF"/>
                </a:solidFill>
                <a:latin typeface="Open Sans"/>
                <a:cs typeface="Open Sans"/>
              </a:rPr>
              <a:t>39 </a:t>
            </a:r>
            <a:r>
              <a:rPr lang="en-US" sz="1400" dirty="0" smtClean="0">
                <a:solidFill>
                  <a:srgbClr val="FFFFFF"/>
                </a:solidFill>
                <a:latin typeface="Open Sans"/>
                <a:cs typeface="Open Sans"/>
              </a:rPr>
              <a:t>minutes a  day on social</a:t>
            </a:r>
          </a:p>
          <a:p>
            <a:pPr algn="ctr">
              <a:lnSpc>
                <a:spcPct val="110000"/>
              </a:lnSpc>
            </a:pPr>
            <a:r>
              <a:rPr lang="en-US" sz="1400" dirty="0" smtClean="0">
                <a:solidFill>
                  <a:srgbClr val="FFFFFF"/>
                </a:solidFill>
                <a:latin typeface="Open Sans"/>
                <a:cs typeface="Open Sans"/>
              </a:rPr>
              <a:t>Online over </a:t>
            </a:r>
            <a:r>
              <a:rPr lang="en-US" sz="2800" b="1" dirty="0" smtClean="0">
                <a:solidFill>
                  <a:srgbClr val="FFFFFF"/>
                </a:solidFill>
                <a:latin typeface="Open Sans"/>
                <a:cs typeface="Open Sans"/>
              </a:rPr>
              <a:t>3</a:t>
            </a:r>
            <a:r>
              <a:rPr lang="en-US" sz="1400" dirty="0" smtClean="0">
                <a:solidFill>
                  <a:srgbClr val="FFFFFF"/>
                </a:solidFill>
                <a:latin typeface="Open Sans"/>
                <a:cs typeface="Open Sans"/>
              </a:rPr>
              <a:t> hours a day</a:t>
            </a:r>
            <a:endParaRPr lang="en-US" sz="1400" dirty="0">
              <a:solidFill>
                <a:srgbClr val="FFFFFF"/>
              </a:solidFill>
              <a:latin typeface="Open Sans"/>
              <a:cs typeface="Open San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1984" y="4008358"/>
            <a:ext cx="2082907" cy="952549"/>
          </a:xfrm>
          <a:prstGeom prst="rect">
            <a:avLst/>
          </a:prstGeom>
        </p:spPr>
      </p:pic>
      <p:sp>
        <p:nvSpPr>
          <p:cNvPr id="13" name="Title 1"/>
          <p:cNvSpPr txBox="1">
            <a:spLocks/>
          </p:cNvSpPr>
          <p:nvPr/>
        </p:nvSpPr>
        <p:spPr>
          <a:xfrm>
            <a:off x="413057" y="148173"/>
            <a:ext cx="8229600" cy="663398"/>
          </a:xfrm>
          <a:prstGeom prst="rect">
            <a:avLst/>
          </a:prstGeom>
        </p:spPr>
        <p:txBody>
          <a:bodyPr vert="horz" lIns="91440" tIns="45720" rIns="91440" bIns="45720" rtlCol="0" anchor="ctr">
            <a:normAutofit fontScale="8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800" b="1" dirty="0" smtClean="0">
                <a:solidFill>
                  <a:schemeClr val="tx1">
                    <a:lumMod val="65000"/>
                    <a:lumOff val="35000"/>
                  </a:schemeClr>
                </a:solidFill>
                <a:latin typeface="Open Sans"/>
              </a:rPr>
              <a:t>Why social media is so important for the public sector</a:t>
            </a:r>
            <a:endParaRPr lang="en-GB" sz="2800" b="1" dirty="0">
              <a:solidFill>
                <a:schemeClr val="tx1">
                  <a:lumMod val="65000"/>
                  <a:lumOff val="35000"/>
                </a:schemeClr>
              </a:solidFill>
              <a:latin typeface="Open Sans"/>
            </a:endParaRPr>
          </a:p>
        </p:txBody>
      </p:sp>
    </p:spTree>
    <p:extLst>
      <p:ext uri="{BB962C8B-B14F-4D97-AF65-F5344CB8AC3E}">
        <p14:creationId xmlns:p14="http://schemas.microsoft.com/office/powerpoint/2010/main" val="353828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P spid="9" grpId="0"/>
      <p:bldP spid="11" grpId="0"/>
      <p:bldP spid="1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60657" y="1003280"/>
            <a:ext cx="8420764" cy="938259"/>
          </a:xfrm>
        </p:spPr>
        <p:txBody>
          <a:bodyPr>
            <a:noAutofit/>
          </a:bodyPr>
          <a:lstStyle/>
          <a:p>
            <a:pPr algn="l"/>
            <a:r>
              <a:rPr lang="en-GB" sz="2800" b="1" dirty="0" smtClean="0">
                <a:solidFill>
                  <a:schemeClr val="tx1">
                    <a:lumMod val="65000"/>
                    <a:lumOff val="35000"/>
                  </a:schemeClr>
                </a:solidFill>
                <a:latin typeface="Open Sans"/>
              </a:rPr>
              <a:t>Exercise: spend five minutes reflecting on today’s worksheets and materials</a:t>
            </a:r>
            <a:endParaRPr lang="en-GB" sz="2800" b="1" dirty="0">
              <a:solidFill>
                <a:schemeClr val="tx1">
                  <a:lumMod val="65000"/>
                  <a:lumOff val="35000"/>
                </a:schemeClr>
              </a:solidFill>
              <a:latin typeface="Open Sans"/>
            </a:endParaRPr>
          </a:p>
        </p:txBody>
      </p:sp>
      <p:sp>
        <p:nvSpPr>
          <p:cNvPr id="4" name="Title 1"/>
          <p:cNvSpPr txBox="1">
            <a:spLocks/>
          </p:cNvSpPr>
          <p:nvPr/>
        </p:nvSpPr>
        <p:spPr>
          <a:xfrm>
            <a:off x="260657" y="2605338"/>
            <a:ext cx="8420764" cy="93825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800" b="1" dirty="0" smtClean="0">
                <a:solidFill>
                  <a:schemeClr val="tx1">
                    <a:lumMod val="65000"/>
                    <a:lumOff val="35000"/>
                  </a:schemeClr>
                </a:solidFill>
                <a:latin typeface="Open Sans"/>
              </a:rPr>
              <a:t>What three actions will take back to your workplace tomorrow morning – and implement?</a:t>
            </a:r>
            <a:endParaRPr lang="en-GB" sz="2800" b="1" dirty="0">
              <a:solidFill>
                <a:schemeClr val="tx1">
                  <a:lumMod val="65000"/>
                  <a:lumOff val="35000"/>
                </a:schemeClr>
              </a:solidFill>
              <a:latin typeface="Open Sans"/>
            </a:endParaRPr>
          </a:p>
        </p:txBody>
      </p:sp>
    </p:spTree>
    <p:extLst>
      <p:ext uri="{BB962C8B-B14F-4D97-AF65-F5344CB8AC3E}">
        <p14:creationId xmlns:p14="http://schemas.microsoft.com/office/powerpoint/2010/main" val="74732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60657" y="2296821"/>
            <a:ext cx="8420764" cy="938259"/>
          </a:xfrm>
        </p:spPr>
        <p:txBody>
          <a:bodyPr>
            <a:noAutofit/>
          </a:bodyPr>
          <a:lstStyle/>
          <a:p>
            <a:pPr algn="l"/>
            <a:r>
              <a:rPr lang="en-GB" sz="2800" b="1" dirty="0" smtClean="0">
                <a:solidFill>
                  <a:schemeClr val="tx1">
                    <a:lumMod val="65000"/>
                    <a:lumOff val="35000"/>
                  </a:schemeClr>
                </a:solidFill>
                <a:latin typeface="Open Sans"/>
              </a:rPr>
              <a:t>Q&amp;A session</a:t>
            </a:r>
            <a:endParaRPr lang="en-GB" sz="2800" b="1" dirty="0">
              <a:solidFill>
                <a:schemeClr val="tx1">
                  <a:lumMod val="65000"/>
                  <a:lumOff val="35000"/>
                </a:schemeClr>
              </a:solidFill>
              <a:latin typeface="Open Sans"/>
            </a:endParaRPr>
          </a:p>
        </p:txBody>
      </p:sp>
    </p:spTree>
    <p:extLst>
      <p:ext uri="{BB962C8B-B14F-4D97-AF65-F5344CB8AC3E}">
        <p14:creationId xmlns:p14="http://schemas.microsoft.com/office/powerpoint/2010/main" val="210274737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51407"/>
            <a:ext cx="7772400" cy="1102519"/>
          </a:xfrm>
        </p:spPr>
        <p:txBody>
          <a:bodyPr>
            <a:noAutofit/>
          </a:bodyPr>
          <a:lstStyle/>
          <a:p>
            <a:r>
              <a:rPr lang="en-US" sz="3600" b="1" dirty="0" smtClean="0">
                <a:solidFill>
                  <a:schemeClr val="tx1">
                    <a:lumMod val="65000"/>
                    <a:lumOff val="35000"/>
                  </a:schemeClr>
                </a:solidFill>
                <a:latin typeface="Open Sans"/>
                <a:cs typeface="Open Sans"/>
              </a:rPr>
              <a:t>Good luck and </a:t>
            </a:r>
            <a:r>
              <a:rPr lang="en-US" sz="3600" b="1" dirty="0">
                <a:solidFill>
                  <a:schemeClr val="tx1">
                    <a:lumMod val="65000"/>
                    <a:lumOff val="35000"/>
                  </a:schemeClr>
                </a:solidFill>
                <a:latin typeface="Open Sans"/>
                <a:cs typeface="Open Sans"/>
              </a:rPr>
              <a:t>k</a:t>
            </a:r>
            <a:r>
              <a:rPr lang="en-US" sz="3600" b="1" dirty="0" smtClean="0">
                <a:solidFill>
                  <a:schemeClr val="tx1">
                    <a:lumMod val="65000"/>
                    <a:lumOff val="35000"/>
                  </a:schemeClr>
                </a:solidFill>
                <a:latin typeface="Open Sans"/>
                <a:cs typeface="Open Sans"/>
              </a:rPr>
              <a:t>eep in touch</a:t>
            </a:r>
            <a:r>
              <a:rPr lang="en-US" sz="3600" b="1" dirty="0" smtClean="0">
                <a:solidFill>
                  <a:schemeClr val="tx1">
                    <a:lumMod val="65000"/>
                    <a:lumOff val="35000"/>
                  </a:schemeClr>
                </a:solidFill>
                <a:latin typeface="Open Sans"/>
                <a:cs typeface="Open Sans"/>
              </a:rPr>
              <a:t>!</a:t>
            </a:r>
            <a:br>
              <a:rPr lang="en-US" sz="3600" b="1" dirty="0" smtClean="0">
                <a:solidFill>
                  <a:schemeClr val="tx1">
                    <a:lumMod val="65000"/>
                    <a:lumOff val="35000"/>
                  </a:schemeClr>
                </a:solidFill>
                <a:latin typeface="Open Sans"/>
                <a:cs typeface="Open Sans"/>
              </a:rPr>
            </a:br>
            <a:r>
              <a:rPr lang="en-US" sz="2000" b="1" dirty="0" smtClean="0">
                <a:solidFill>
                  <a:schemeClr val="tx1">
                    <a:lumMod val="65000"/>
                    <a:lumOff val="35000"/>
                  </a:schemeClr>
                </a:solidFill>
                <a:latin typeface="Open Sans"/>
                <a:cs typeface="Open Sans"/>
                <a:hlinkClick r:id="rId2"/>
              </a:rPr>
              <a:t>a</a:t>
            </a:r>
            <a:r>
              <a:rPr lang="en-US" sz="2000" b="1" dirty="0" smtClean="0">
                <a:solidFill>
                  <a:schemeClr val="tx1">
                    <a:lumMod val="65000"/>
                    <a:lumOff val="35000"/>
                  </a:schemeClr>
                </a:solidFill>
                <a:latin typeface="Open Sans"/>
                <a:cs typeface="Open Sans"/>
                <a:hlinkClick r:id="rId2"/>
              </a:rPr>
              <a:t>listair.beech@manchester.ac.uk</a:t>
            </a:r>
            <a:r>
              <a:rPr lang="en-US" sz="2000" b="1" dirty="0" smtClean="0">
                <a:solidFill>
                  <a:schemeClr val="tx1">
                    <a:lumMod val="65000"/>
                    <a:lumOff val="35000"/>
                  </a:schemeClr>
                </a:solidFill>
                <a:latin typeface="Open Sans"/>
                <a:cs typeface="Open Sans"/>
              </a:rPr>
              <a:t> </a:t>
            </a:r>
            <a:endParaRPr lang="en-US" sz="3600" b="1" dirty="0">
              <a:solidFill>
                <a:schemeClr val="tx1">
                  <a:lumMod val="65000"/>
                  <a:lumOff val="35000"/>
                </a:schemeClr>
              </a:solidFill>
              <a:latin typeface="Open Sans"/>
              <a:cs typeface="Open Sans"/>
            </a:endParaRPr>
          </a:p>
        </p:txBody>
      </p:sp>
      <p:sp>
        <p:nvSpPr>
          <p:cNvPr id="3" name="Subtitle 2"/>
          <p:cNvSpPr>
            <a:spLocks noGrp="1"/>
          </p:cNvSpPr>
          <p:nvPr>
            <p:ph type="subTitle" idx="4294967295"/>
          </p:nvPr>
        </p:nvSpPr>
        <p:spPr>
          <a:xfrm>
            <a:off x="1371600" y="3245749"/>
            <a:ext cx="6400800" cy="1726805"/>
          </a:xfrm>
        </p:spPr>
        <p:txBody>
          <a:bodyPr>
            <a:normAutofit/>
          </a:bodyPr>
          <a:lstStyle/>
          <a:p>
            <a:pPr marL="0" indent="0" algn="ctr">
              <a:lnSpc>
                <a:spcPct val="140000"/>
              </a:lnSpc>
              <a:buNone/>
            </a:pPr>
            <a:r>
              <a:rPr lang="en-US" sz="1600" dirty="0" smtClean="0">
                <a:solidFill>
                  <a:srgbClr val="595959"/>
                </a:solidFill>
                <a:latin typeface="Open Sans"/>
                <a:cs typeface="Open Sans"/>
              </a:rPr>
              <a:t>linkedin.com/in/</a:t>
            </a:r>
            <a:r>
              <a:rPr lang="en-US" sz="1600" dirty="0" err="1" smtClean="0">
                <a:solidFill>
                  <a:srgbClr val="595959"/>
                </a:solidFill>
                <a:latin typeface="Open Sans"/>
                <a:cs typeface="Open Sans"/>
              </a:rPr>
              <a:t>alistairbeech</a:t>
            </a:r>
          </a:p>
          <a:p>
            <a:pPr marL="0" indent="0" algn="ctr">
              <a:lnSpc>
                <a:spcPct val="140000"/>
              </a:lnSpc>
              <a:buNone/>
            </a:pPr>
            <a:r>
              <a:rPr lang="en-US" sz="1600" dirty="0" smtClean="0">
                <a:solidFill>
                  <a:srgbClr val="595959"/>
                </a:solidFill>
                <a:latin typeface="Open Sans"/>
              </a:rPr>
              <a:t>@</a:t>
            </a:r>
            <a:r>
              <a:rPr lang="en-US" sz="1600" dirty="0" err="1" smtClean="0">
                <a:solidFill>
                  <a:srgbClr val="595959"/>
                </a:solidFill>
                <a:latin typeface="Open Sans"/>
              </a:rPr>
              <a:t>alistairbeech</a:t>
            </a:r>
            <a:endParaRPr lang="en-US" sz="1600" dirty="0" smtClean="0">
              <a:solidFill>
                <a:srgbClr val="595959"/>
              </a:solidFill>
              <a:latin typeface="Open Sans"/>
            </a:endParaRPr>
          </a:p>
        </p:txBody>
      </p:sp>
      <p:pic>
        <p:nvPicPr>
          <p:cNvPr id="6" name="Google Shape;396;p61" descr="Image result for twitter logo 2017"/>
          <p:cNvPicPr preferRelativeResize="0"/>
          <p:nvPr/>
        </p:nvPicPr>
        <p:blipFill rotWithShape="1">
          <a:blip r:embed="rId3">
            <a:alphaModFix/>
          </a:blip>
          <a:srcRect/>
          <a:stretch/>
        </p:blipFill>
        <p:spPr>
          <a:xfrm>
            <a:off x="3172573" y="3778412"/>
            <a:ext cx="640832" cy="520355"/>
          </a:xfrm>
          <a:prstGeom prst="rect">
            <a:avLst/>
          </a:prstGeom>
          <a:noFill/>
          <a:ln>
            <a:noFill/>
          </a:ln>
        </p:spPr>
      </p:pic>
      <p:pic>
        <p:nvPicPr>
          <p:cNvPr id="8" name="Google Shape;390;p61"/>
          <p:cNvPicPr preferRelativeResize="0"/>
          <p:nvPr/>
        </p:nvPicPr>
        <p:blipFill rotWithShape="1">
          <a:blip r:embed="rId4">
            <a:alphaModFix/>
          </a:blip>
          <a:srcRect/>
          <a:stretch/>
        </p:blipFill>
        <p:spPr>
          <a:xfrm>
            <a:off x="2571283" y="3162719"/>
            <a:ext cx="601290" cy="581798"/>
          </a:xfrm>
          <a:prstGeom prst="rect">
            <a:avLst/>
          </a:prstGeom>
          <a:noFill/>
          <a:ln>
            <a:noFill/>
          </a:ln>
        </p:spPr>
      </p:pic>
    </p:spTree>
    <p:extLst>
      <p:ext uri="{BB962C8B-B14F-4D97-AF65-F5344CB8AC3E}">
        <p14:creationId xmlns:p14="http://schemas.microsoft.com/office/powerpoint/2010/main" val="29498186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3402</TotalTime>
  <Words>5276</Words>
  <Application>Microsoft Office PowerPoint</Application>
  <PresentationFormat>On-screen Show (16:9)</PresentationFormat>
  <Paragraphs>819</Paragraphs>
  <Slides>92</Slides>
  <Notes>91</Notes>
  <HiddenSlides>0</HiddenSlides>
  <MMClips>5</MMClips>
  <ScaleCrop>false</ScaleCrop>
  <HeadingPairs>
    <vt:vector size="4" baseType="variant">
      <vt:variant>
        <vt:lpstr>Theme</vt:lpstr>
      </vt:variant>
      <vt:variant>
        <vt:i4>1</vt:i4>
      </vt:variant>
      <vt:variant>
        <vt:lpstr>Slide Titles</vt:lpstr>
      </vt:variant>
      <vt:variant>
        <vt:i4>92</vt:i4>
      </vt:variant>
    </vt:vector>
  </HeadingPairs>
  <TitlesOfParts>
    <vt:vector size="93" baseType="lpstr">
      <vt:lpstr>Office Theme</vt:lpstr>
      <vt:lpstr>Social Media and Video Marketing for the Public Sector – Developing a Strategic Approach to Communicate Effectively</vt:lpstr>
      <vt:lpstr>Manchester</vt:lpstr>
      <vt:lpstr>Social at The University of Manchester</vt:lpstr>
      <vt:lpstr>Key learning objectives</vt:lpstr>
      <vt:lpstr>Manchester</vt:lpstr>
      <vt:lpstr>Manchester</vt:lpstr>
      <vt:lpstr>The evolution of social media</vt:lpstr>
      <vt:lpstr>Why social media is so important for the public sector</vt:lpstr>
      <vt:lpstr>PowerPoint Presentation</vt:lpstr>
      <vt:lpstr>PowerPoint Presentation</vt:lpstr>
      <vt:lpstr>The current state of social media in the UK public sector today</vt:lpstr>
      <vt:lpstr>Who’s leading the way?</vt:lpstr>
      <vt:lpstr>Who’s leading the way?</vt:lpstr>
      <vt:lpstr>Who’s leading the way?</vt:lpstr>
      <vt:lpstr>Manchester</vt:lpstr>
      <vt:lpstr>Internal barriers to development</vt:lpstr>
      <vt:lpstr>Internal barriers to development</vt:lpstr>
      <vt:lpstr>Tactics to overcome these barriers</vt:lpstr>
      <vt:lpstr>Manchester</vt:lpstr>
      <vt:lpstr>PowerPoint Presentation</vt:lpstr>
      <vt:lpstr>Manchester</vt:lpstr>
      <vt:lpstr>Manchester</vt:lpstr>
      <vt:lpstr>Manchester</vt:lpstr>
      <vt:lpstr>Manchester</vt:lpstr>
      <vt:lpstr>Manchester</vt:lpstr>
      <vt:lpstr>Manchester</vt:lpstr>
      <vt:lpstr>Manchester</vt:lpstr>
      <vt:lpstr>Manchester</vt:lpstr>
      <vt:lpstr>Manchester</vt:lpstr>
      <vt:lpstr>PowerPoint Presentation</vt:lpstr>
      <vt:lpstr>PowerPoint Presentation</vt:lpstr>
      <vt:lpstr>Why a strategic approach to social media is so important</vt:lpstr>
      <vt:lpstr>Manchester</vt:lpstr>
      <vt:lpstr>What should a social media strategy include?</vt:lpstr>
      <vt:lpstr>Example strategy framework</vt:lpstr>
      <vt:lpstr>PowerPoint Presentation</vt:lpstr>
      <vt:lpstr>Manchester</vt:lpstr>
      <vt:lpstr>PowerPoint Presentation</vt:lpstr>
      <vt:lpstr>PowerPoint Presentation</vt:lpstr>
      <vt:lpstr>Manchester</vt:lpstr>
      <vt:lpstr>Social media campaign and content planning</vt:lpstr>
      <vt:lpstr>What tools do you currently use?</vt:lpstr>
      <vt:lpstr>Tools for planning your content calendar</vt:lpstr>
      <vt:lpstr>PowerPoint Presentation</vt:lpstr>
      <vt:lpstr>PowerPoint Presentation</vt:lpstr>
      <vt:lpstr>PowerPoint Presentation</vt:lpstr>
      <vt:lpstr>PowerPoint Presentation</vt:lpstr>
      <vt:lpstr>Moving beyond Facebook and Twitter</vt:lpstr>
      <vt:lpstr>The evolution of social media</vt:lpstr>
      <vt:lpstr>PowerPoint Presentation</vt:lpstr>
      <vt:lpstr>PowerPoint Presentation</vt:lpstr>
      <vt:lpstr>How to research, identify whether channels are right for your organisation and create a strong business case for using new channels</vt:lpstr>
      <vt:lpstr>PowerPoint Presentation</vt:lpstr>
      <vt:lpstr>Case study – Met Office</vt:lpstr>
      <vt:lpstr>PowerPoint Presentation</vt:lpstr>
      <vt:lpstr>Case study – Royal Navy </vt:lpstr>
      <vt:lpstr>PowerPoint Presentation</vt:lpstr>
      <vt:lpstr>PowerPoint Presentation</vt:lpstr>
      <vt:lpstr>Manchester</vt:lpstr>
      <vt:lpstr>Manchester</vt:lpstr>
      <vt:lpstr>Manchester</vt:lpstr>
      <vt:lpstr>Case study – Fire It Up – Apprenticeships campaign (Department for Education)</vt:lpstr>
      <vt:lpstr>PowerPoint Presentation</vt:lpstr>
      <vt:lpstr>PowerPoint Presentation</vt:lpstr>
      <vt:lpstr>Manchester</vt:lpstr>
      <vt:lpstr>Manchester</vt:lpstr>
      <vt:lpstr>Manchester</vt:lpstr>
      <vt:lpstr>PowerPoint Presentation</vt:lpstr>
      <vt:lpstr>Social Analytics – measuring what matters</vt:lpstr>
      <vt:lpstr>What do you currently measure? </vt:lpstr>
      <vt:lpstr>Key metrics for social media</vt:lpstr>
      <vt:lpstr>What is social ROI and what does it mean?</vt:lpstr>
      <vt:lpstr>Example ROI spectrum</vt:lpstr>
      <vt:lpstr>Manchester</vt:lpstr>
      <vt:lpstr>Adding social into your customer service</vt:lpstr>
      <vt:lpstr>Why customer service on social media is so important </vt:lpstr>
      <vt:lpstr>Why customer service on social media is so important  to the public sector</vt:lpstr>
      <vt:lpstr>Why customer service on social media is so important to the public sector</vt:lpstr>
      <vt:lpstr>Why customer service on social media is so important to the public sector</vt:lpstr>
      <vt:lpstr>PowerPoint Presentation</vt:lpstr>
      <vt:lpstr>PowerPoint Presentation</vt:lpstr>
      <vt:lpstr>Social customer service case study:  The University of Manchester (@OfficialUoM)</vt:lpstr>
      <vt:lpstr>PowerPoint Presentation</vt:lpstr>
      <vt:lpstr>PowerPoint Presentation</vt:lpstr>
      <vt:lpstr>PowerPoint Presentation</vt:lpstr>
      <vt:lpstr>Humans not robots – or a combination of both?</vt:lpstr>
      <vt:lpstr>Humans not robots – or a combination of both?</vt:lpstr>
      <vt:lpstr>SM playbook</vt:lpstr>
      <vt:lpstr>Key learning objectives</vt:lpstr>
      <vt:lpstr>Exercise: spend five minutes reflecting on today’s worksheets and materials</vt:lpstr>
      <vt:lpstr>Q&amp;A session</vt:lpstr>
      <vt:lpstr>Good luck and keep in touch! alistair.beech@manchester.ac.uk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to be placed here</dc:title>
  <dc:creator>Jane Naylor</dc:creator>
  <cp:lastModifiedBy>Alistair Beech</cp:lastModifiedBy>
  <cp:revision>569</cp:revision>
  <cp:lastPrinted>2019-06-11T15:22:56Z</cp:lastPrinted>
  <dcterms:created xsi:type="dcterms:W3CDTF">2018-12-11T12:23:16Z</dcterms:created>
  <dcterms:modified xsi:type="dcterms:W3CDTF">2019-06-13T11:16:45Z</dcterms:modified>
</cp:coreProperties>
</file>